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3" r:id="rId1"/>
    <p:sldMasterId id="2147484149" r:id="rId2"/>
  </p:sldMasterIdLst>
  <p:notesMasterIdLst>
    <p:notesMasterId r:id="rId44"/>
  </p:notesMasterIdLst>
  <p:sldIdLst>
    <p:sldId id="256" r:id="rId3"/>
    <p:sldId id="297" r:id="rId4"/>
    <p:sldId id="284" r:id="rId5"/>
    <p:sldId id="286" r:id="rId6"/>
    <p:sldId id="287" r:id="rId7"/>
    <p:sldId id="257" r:id="rId8"/>
    <p:sldId id="258" r:id="rId9"/>
    <p:sldId id="263" r:id="rId10"/>
    <p:sldId id="264" r:id="rId11"/>
    <p:sldId id="265" r:id="rId12"/>
    <p:sldId id="268" r:id="rId13"/>
    <p:sldId id="270" r:id="rId14"/>
    <p:sldId id="271" r:id="rId15"/>
    <p:sldId id="272" r:id="rId16"/>
    <p:sldId id="269" r:id="rId17"/>
    <p:sldId id="267" r:id="rId18"/>
    <p:sldId id="266" r:id="rId19"/>
    <p:sldId id="259" r:id="rId20"/>
    <p:sldId id="260" r:id="rId21"/>
    <p:sldId id="261" r:id="rId22"/>
    <p:sldId id="262" r:id="rId23"/>
    <p:sldId id="273" r:id="rId24"/>
    <p:sldId id="274" r:id="rId25"/>
    <p:sldId id="275" r:id="rId26"/>
    <p:sldId id="276" r:id="rId27"/>
    <p:sldId id="278" r:id="rId28"/>
    <p:sldId id="279" r:id="rId29"/>
    <p:sldId id="280" r:id="rId30"/>
    <p:sldId id="281" r:id="rId31"/>
    <p:sldId id="282" r:id="rId32"/>
    <p:sldId id="283" r:id="rId33"/>
    <p:sldId id="288" r:id="rId34"/>
    <p:sldId id="285" r:id="rId35"/>
    <p:sldId id="289" r:id="rId36"/>
    <p:sldId id="290" r:id="rId37"/>
    <p:sldId id="291" r:id="rId38"/>
    <p:sldId id="292" r:id="rId39"/>
    <p:sldId id="293" r:id="rId40"/>
    <p:sldId id="294" r:id="rId41"/>
    <p:sldId id="295" r:id="rId42"/>
    <p:sldId id="29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332B2-11FF-4501-B684-B0CDF5AD010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7082CAC-5BDA-4F7E-89E8-0324E4A65314}">
      <dgm:prSet custT="1"/>
      <dgm:spPr/>
      <dgm:t>
        <a:bodyPr/>
        <a:lstStyle/>
        <a:p>
          <a:r>
            <a:rPr lang="en-US" sz="4000" dirty="0"/>
            <a:t>MONGODB</a:t>
          </a:r>
        </a:p>
      </dgm:t>
    </dgm:pt>
    <dgm:pt modelId="{F42E6A89-615C-4763-AED4-BA4CD990E1D9}" type="parTrans" cxnId="{4A0309D8-A713-4925-ADC3-F915DD44B2F7}">
      <dgm:prSet/>
      <dgm:spPr/>
      <dgm:t>
        <a:bodyPr/>
        <a:lstStyle/>
        <a:p>
          <a:endParaRPr lang="en-US"/>
        </a:p>
      </dgm:t>
    </dgm:pt>
    <dgm:pt modelId="{C618670F-6C1B-4B00-9FA7-EECDB5E1B869}" type="sibTrans" cxnId="{4A0309D8-A713-4925-ADC3-F915DD44B2F7}">
      <dgm:prSet/>
      <dgm:spPr/>
      <dgm:t>
        <a:bodyPr/>
        <a:lstStyle/>
        <a:p>
          <a:endParaRPr lang="en-US"/>
        </a:p>
      </dgm:t>
    </dgm:pt>
    <dgm:pt modelId="{C9AD5DE6-6302-491B-9199-26B639B3627C}">
      <dgm:prSet custT="1"/>
      <dgm:spPr/>
      <dgm:t>
        <a:bodyPr/>
        <a:lstStyle/>
        <a:p>
          <a:r>
            <a:rPr lang="en-US" sz="4000" dirty="0"/>
            <a:t>Python</a:t>
          </a:r>
        </a:p>
      </dgm:t>
    </dgm:pt>
    <dgm:pt modelId="{93776155-F1BD-43D5-8833-31A6FB20040A}" type="parTrans" cxnId="{5A971520-296B-4A27-B10B-20BE5067E2CC}">
      <dgm:prSet/>
      <dgm:spPr/>
      <dgm:t>
        <a:bodyPr/>
        <a:lstStyle/>
        <a:p>
          <a:endParaRPr lang="en-US"/>
        </a:p>
      </dgm:t>
    </dgm:pt>
    <dgm:pt modelId="{B5CA7265-7074-44FE-B55C-C469509D32EC}" type="sibTrans" cxnId="{5A971520-296B-4A27-B10B-20BE5067E2CC}">
      <dgm:prSet/>
      <dgm:spPr/>
      <dgm:t>
        <a:bodyPr/>
        <a:lstStyle/>
        <a:p>
          <a:endParaRPr lang="en-US"/>
        </a:p>
      </dgm:t>
    </dgm:pt>
    <dgm:pt modelId="{DFF28FA6-D60B-4799-A676-D61985306F10}">
      <dgm:prSet custT="1"/>
      <dgm:spPr/>
      <dgm:t>
        <a:bodyPr/>
        <a:lstStyle/>
        <a:p>
          <a:r>
            <a:rPr lang="en-US" sz="4000" dirty="0"/>
            <a:t>HTML</a:t>
          </a:r>
        </a:p>
      </dgm:t>
    </dgm:pt>
    <dgm:pt modelId="{1D5700CE-01C1-4F8D-B674-28929C8EA24B}" type="parTrans" cxnId="{1CA04D4E-C9AD-4A81-B9F7-9F8B6FCA3C2E}">
      <dgm:prSet/>
      <dgm:spPr/>
      <dgm:t>
        <a:bodyPr/>
        <a:lstStyle/>
        <a:p>
          <a:endParaRPr lang="en-US"/>
        </a:p>
      </dgm:t>
    </dgm:pt>
    <dgm:pt modelId="{2E98CDD3-AB50-49E8-84F9-D5DA5E787368}" type="sibTrans" cxnId="{1CA04D4E-C9AD-4A81-B9F7-9F8B6FCA3C2E}">
      <dgm:prSet/>
      <dgm:spPr/>
      <dgm:t>
        <a:bodyPr/>
        <a:lstStyle/>
        <a:p>
          <a:endParaRPr lang="en-US"/>
        </a:p>
      </dgm:t>
    </dgm:pt>
    <dgm:pt modelId="{739E52F8-67F8-46E1-A73F-C218432AE5F1}">
      <dgm:prSet custT="1"/>
      <dgm:spPr/>
      <dgm:t>
        <a:bodyPr/>
        <a:lstStyle/>
        <a:p>
          <a:r>
            <a:rPr lang="en-US" sz="4000" dirty="0"/>
            <a:t>CSS</a:t>
          </a:r>
        </a:p>
      </dgm:t>
    </dgm:pt>
    <dgm:pt modelId="{9D3935F4-8620-4944-B1FF-1ACAD101FFC5}" type="parTrans" cxnId="{51344C81-46E6-41B4-BD04-81A8E76145A1}">
      <dgm:prSet/>
      <dgm:spPr/>
      <dgm:t>
        <a:bodyPr/>
        <a:lstStyle/>
        <a:p>
          <a:endParaRPr lang="en-US"/>
        </a:p>
      </dgm:t>
    </dgm:pt>
    <dgm:pt modelId="{686668E0-921F-4EB1-8B48-479B5CCFDB08}" type="sibTrans" cxnId="{51344C81-46E6-41B4-BD04-81A8E76145A1}">
      <dgm:prSet/>
      <dgm:spPr/>
      <dgm:t>
        <a:bodyPr/>
        <a:lstStyle/>
        <a:p>
          <a:endParaRPr lang="en-US"/>
        </a:p>
      </dgm:t>
    </dgm:pt>
    <dgm:pt modelId="{5A6DF04B-8E86-4FD2-BC2C-D19AB7E5B616}">
      <dgm:prSet custT="1"/>
      <dgm:spPr/>
      <dgm:t>
        <a:bodyPr/>
        <a:lstStyle/>
        <a:p>
          <a:r>
            <a:rPr lang="en-US" sz="4000" dirty="0"/>
            <a:t>JAVASCRIPT</a:t>
          </a:r>
        </a:p>
      </dgm:t>
    </dgm:pt>
    <dgm:pt modelId="{D35A8C48-63FF-495A-BFA8-84A91A307656}" type="parTrans" cxnId="{80814D7D-EA9C-4215-BF88-3DF139C80FD9}">
      <dgm:prSet/>
      <dgm:spPr/>
      <dgm:t>
        <a:bodyPr/>
        <a:lstStyle/>
        <a:p>
          <a:endParaRPr lang="en-US"/>
        </a:p>
      </dgm:t>
    </dgm:pt>
    <dgm:pt modelId="{630223FC-E777-4DEE-BFA0-D6B40E46415D}" type="sibTrans" cxnId="{80814D7D-EA9C-4215-BF88-3DF139C80FD9}">
      <dgm:prSet/>
      <dgm:spPr/>
      <dgm:t>
        <a:bodyPr/>
        <a:lstStyle/>
        <a:p>
          <a:endParaRPr lang="en-US"/>
        </a:p>
      </dgm:t>
    </dgm:pt>
    <dgm:pt modelId="{856D7C42-CABA-4CB2-9A46-CE7763276BC4}" type="pres">
      <dgm:prSet presAssocID="{4CD332B2-11FF-4501-B684-B0CDF5AD0102}" presName="linear" presStyleCnt="0">
        <dgm:presLayoutVars>
          <dgm:animLvl val="lvl"/>
          <dgm:resizeHandles val="exact"/>
        </dgm:presLayoutVars>
      </dgm:prSet>
      <dgm:spPr/>
    </dgm:pt>
    <dgm:pt modelId="{AC7DB695-13F2-4265-B359-884E44F35948}" type="pres">
      <dgm:prSet presAssocID="{B7082CAC-5BDA-4F7E-89E8-0324E4A65314}" presName="parentText" presStyleLbl="node1" presStyleIdx="0" presStyleCnt="5">
        <dgm:presLayoutVars>
          <dgm:chMax val="0"/>
          <dgm:bulletEnabled val="1"/>
        </dgm:presLayoutVars>
      </dgm:prSet>
      <dgm:spPr/>
    </dgm:pt>
    <dgm:pt modelId="{34239D7E-0A2C-42C5-AD6C-DD9C3BC8E04C}" type="pres">
      <dgm:prSet presAssocID="{C618670F-6C1B-4B00-9FA7-EECDB5E1B869}" presName="spacer" presStyleCnt="0"/>
      <dgm:spPr/>
    </dgm:pt>
    <dgm:pt modelId="{3205D24E-7268-4287-AB1B-2341D16983E2}" type="pres">
      <dgm:prSet presAssocID="{C9AD5DE6-6302-491B-9199-26B639B3627C}" presName="parentText" presStyleLbl="node1" presStyleIdx="1" presStyleCnt="5">
        <dgm:presLayoutVars>
          <dgm:chMax val="0"/>
          <dgm:bulletEnabled val="1"/>
        </dgm:presLayoutVars>
      </dgm:prSet>
      <dgm:spPr/>
    </dgm:pt>
    <dgm:pt modelId="{84DF86AD-EB8A-4522-BE48-824C91E778A1}" type="pres">
      <dgm:prSet presAssocID="{B5CA7265-7074-44FE-B55C-C469509D32EC}" presName="spacer" presStyleCnt="0"/>
      <dgm:spPr/>
    </dgm:pt>
    <dgm:pt modelId="{0DBF31FE-EA85-4828-B3E3-5CBE24BC5478}" type="pres">
      <dgm:prSet presAssocID="{DFF28FA6-D60B-4799-A676-D61985306F10}" presName="parentText" presStyleLbl="node1" presStyleIdx="2" presStyleCnt="5">
        <dgm:presLayoutVars>
          <dgm:chMax val="0"/>
          <dgm:bulletEnabled val="1"/>
        </dgm:presLayoutVars>
      </dgm:prSet>
      <dgm:spPr/>
    </dgm:pt>
    <dgm:pt modelId="{606BB439-FA22-472A-BE96-B06082D3315C}" type="pres">
      <dgm:prSet presAssocID="{2E98CDD3-AB50-49E8-84F9-D5DA5E787368}" presName="spacer" presStyleCnt="0"/>
      <dgm:spPr/>
    </dgm:pt>
    <dgm:pt modelId="{12B4B213-DFF8-4912-AD8A-B8044DFC4D7B}" type="pres">
      <dgm:prSet presAssocID="{739E52F8-67F8-46E1-A73F-C218432AE5F1}" presName="parentText" presStyleLbl="node1" presStyleIdx="3" presStyleCnt="5">
        <dgm:presLayoutVars>
          <dgm:chMax val="0"/>
          <dgm:bulletEnabled val="1"/>
        </dgm:presLayoutVars>
      </dgm:prSet>
      <dgm:spPr/>
    </dgm:pt>
    <dgm:pt modelId="{353BB47F-CE07-41BC-8111-2D5063EFDF0E}" type="pres">
      <dgm:prSet presAssocID="{686668E0-921F-4EB1-8B48-479B5CCFDB08}" presName="spacer" presStyleCnt="0"/>
      <dgm:spPr/>
    </dgm:pt>
    <dgm:pt modelId="{B46754C0-BE4F-40FD-9E50-8E0DB0E1DC4D}" type="pres">
      <dgm:prSet presAssocID="{5A6DF04B-8E86-4FD2-BC2C-D19AB7E5B616}" presName="parentText" presStyleLbl="node1" presStyleIdx="4" presStyleCnt="5">
        <dgm:presLayoutVars>
          <dgm:chMax val="0"/>
          <dgm:bulletEnabled val="1"/>
        </dgm:presLayoutVars>
      </dgm:prSet>
      <dgm:spPr/>
    </dgm:pt>
  </dgm:ptLst>
  <dgm:cxnLst>
    <dgm:cxn modelId="{5A971520-296B-4A27-B10B-20BE5067E2CC}" srcId="{4CD332B2-11FF-4501-B684-B0CDF5AD0102}" destId="{C9AD5DE6-6302-491B-9199-26B639B3627C}" srcOrd="1" destOrd="0" parTransId="{93776155-F1BD-43D5-8833-31A6FB20040A}" sibTransId="{B5CA7265-7074-44FE-B55C-C469509D32EC}"/>
    <dgm:cxn modelId="{1B228326-31A6-4A80-934E-282DFEF70F87}" type="presOf" srcId="{C9AD5DE6-6302-491B-9199-26B639B3627C}" destId="{3205D24E-7268-4287-AB1B-2341D16983E2}" srcOrd="0" destOrd="0" presId="urn:microsoft.com/office/officeart/2005/8/layout/vList2"/>
    <dgm:cxn modelId="{79BB6833-5D33-469A-BFE8-A252BA0A9139}" type="presOf" srcId="{B7082CAC-5BDA-4F7E-89E8-0324E4A65314}" destId="{AC7DB695-13F2-4265-B359-884E44F35948}" srcOrd="0" destOrd="0" presId="urn:microsoft.com/office/officeart/2005/8/layout/vList2"/>
    <dgm:cxn modelId="{1CA04D4E-C9AD-4A81-B9F7-9F8B6FCA3C2E}" srcId="{4CD332B2-11FF-4501-B684-B0CDF5AD0102}" destId="{DFF28FA6-D60B-4799-A676-D61985306F10}" srcOrd="2" destOrd="0" parTransId="{1D5700CE-01C1-4F8D-B674-28929C8EA24B}" sibTransId="{2E98CDD3-AB50-49E8-84F9-D5DA5E787368}"/>
    <dgm:cxn modelId="{80814D7D-EA9C-4215-BF88-3DF139C80FD9}" srcId="{4CD332B2-11FF-4501-B684-B0CDF5AD0102}" destId="{5A6DF04B-8E86-4FD2-BC2C-D19AB7E5B616}" srcOrd="4" destOrd="0" parTransId="{D35A8C48-63FF-495A-BFA8-84A91A307656}" sibTransId="{630223FC-E777-4DEE-BFA0-D6B40E46415D}"/>
    <dgm:cxn modelId="{51344C81-46E6-41B4-BD04-81A8E76145A1}" srcId="{4CD332B2-11FF-4501-B684-B0CDF5AD0102}" destId="{739E52F8-67F8-46E1-A73F-C218432AE5F1}" srcOrd="3" destOrd="0" parTransId="{9D3935F4-8620-4944-B1FF-1ACAD101FFC5}" sibTransId="{686668E0-921F-4EB1-8B48-479B5CCFDB08}"/>
    <dgm:cxn modelId="{3CDE808B-D7C3-4E8B-A498-213768387FE8}" type="presOf" srcId="{4CD332B2-11FF-4501-B684-B0CDF5AD0102}" destId="{856D7C42-CABA-4CB2-9A46-CE7763276BC4}" srcOrd="0" destOrd="0" presId="urn:microsoft.com/office/officeart/2005/8/layout/vList2"/>
    <dgm:cxn modelId="{F99C10A1-AD15-4905-9927-BF88E994EF56}" type="presOf" srcId="{DFF28FA6-D60B-4799-A676-D61985306F10}" destId="{0DBF31FE-EA85-4828-B3E3-5CBE24BC5478}" srcOrd="0" destOrd="0" presId="urn:microsoft.com/office/officeart/2005/8/layout/vList2"/>
    <dgm:cxn modelId="{4A0309D8-A713-4925-ADC3-F915DD44B2F7}" srcId="{4CD332B2-11FF-4501-B684-B0CDF5AD0102}" destId="{B7082CAC-5BDA-4F7E-89E8-0324E4A65314}" srcOrd="0" destOrd="0" parTransId="{F42E6A89-615C-4763-AED4-BA4CD990E1D9}" sibTransId="{C618670F-6C1B-4B00-9FA7-EECDB5E1B869}"/>
    <dgm:cxn modelId="{91214EE1-F55A-4F6B-B8D8-20B9EE07DCCE}" type="presOf" srcId="{739E52F8-67F8-46E1-A73F-C218432AE5F1}" destId="{12B4B213-DFF8-4912-AD8A-B8044DFC4D7B}" srcOrd="0" destOrd="0" presId="urn:microsoft.com/office/officeart/2005/8/layout/vList2"/>
    <dgm:cxn modelId="{3B4B45EB-5D17-474C-9A3F-C605B81C833F}" type="presOf" srcId="{5A6DF04B-8E86-4FD2-BC2C-D19AB7E5B616}" destId="{B46754C0-BE4F-40FD-9E50-8E0DB0E1DC4D}" srcOrd="0" destOrd="0" presId="urn:microsoft.com/office/officeart/2005/8/layout/vList2"/>
    <dgm:cxn modelId="{83610385-6D1D-47E7-A078-C7AFE6CC894D}" type="presParOf" srcId="{856D7C42-CABA-4CB2-9A46-CE7763276BC4}" destId="{AC7DB695-13F2-4265-B359-884E44F35948}" srcOrd="0" destOrd="0" presId="urn:microsoft.com/office/officeart/2005/8/layout/vList2"/>
    <dgm:cxn modelId="{E12454B1-D673-48C5-B4E6-842ECB8DCDF5}" type="presParOf" srcId="{856D7C42-CABA-4CB2-9A46-CE7763276BC4}" destId="{34239D7E-0A2C-42C5-AD6C-DD9C3BC8E04C}" srcOrd="1" destOrd="0" presId="urn:microsoft.com/office/officeart/2005/8/layout/vList2"/>
    <dgm:cxn modelId="{3B6D7C5B-9959-4DDC-8A8B-EDCFCB971352}" type="presParOf" srcId="{856D7C42-CABA-4CB2-9A46-CE7763276BC4}" destId="{3205D24E-7268-4287-AB1B-2341D16983E2}" srcOrd="2" destOrd="0" presId="urn:microsoft.com/office/officeart/2005/8/layout/vList2"/>
    <dgm:cxn modelId="{ADBB677E-701A-4BCB-8ECA-75D4844BA628}" type="presParOf" srcId="{856D7C42-CABA-4CB2-9A46-CE7763276BC4}" destId="{84DF86AD-EB8A-4522-BE48-824C91E778A1}" srcOrd="3" destOrd="0" presId="urn:microsoft.com/office/officeart/2005/8/layout/vList2"/>
    <dgm:cxn modelId="{C91873F4-C4F0-47B5-8658-D20D1EBB2341}" type="presParOf" srcId="{856D7C42-CABA-4CB2-9A46-CE7763276BC4}" destId="{0DBF31FE-EA85-4828-B3E3-5CBE24BC5478}" srcOrd="4" destOrd="0" presId="urn:microsoft.com/office/officeart/2005/8/layout/vList2"/>
    <dgm:cxn modelId="{D14834CF-A788-4687-8521-979DB67921D4}" type="presParOf" srcId="{856D7C42-CABA-4CB2-9A46-CE7763276BC4}" destId="{606BB439-FA22-472A-BE96-B06082D3315C}" srcOrd="5" destOrd="0" presId="urn:microsoft.com/office/officeart/2005/8/layout/vList2"/>
    <dgm:cxn modelId="{98BF4D1D-3CA9-4AD0-A798-7BC407C574CB}" type="presParOf" srcId="{856D7C42-CABA-4CB2-9A46-CE7763276BC4}" destId="{12B4B213-DFF8-4912-AD8A-B8044DFC4D7B}" srcOrd="6" destOrd="0" presId="urn:microsoft.com/office/officeart/2005/8/layout/vList2"/>
    <dgm:cxn modelId="{71403408-13CE-42BF-8FB0-C7EAB13D5E7E}" type="presParOf" srcId="{856D7C42-CABA-4CB2-9A46-CE7763276BC4}" destId="{353BB47F-CE07-41BC-8111-2D5063EFDF0E}" srcOrd="7" destOrd="0" presId="urn:microsoft.com/office/officeart/2005/8/layout/vList2"/>
    <dgm:cxn modelId="{6EF000B0-3DFE-4FAF-A136-49A3C5745686}" type="presParOf" srcId="{856D7C42-CABA-4CB2-9A46-CE7763276BC4}" destId="{B46754C0-BE4F-40FD-9E50-8E0DB0E1DC4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2C9C-A700-4AFB-974D-EF2D66E74DC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3D58BB-66CE-4284-9179-23EB417479F1}">
      <dgm:prSet/>
      <dgm:spPr/>
      <dgm:t>
        <a:bodyPr/>
        <a:lstStyle/>
        <a:p>
          <a:pPr>
            <a:defRPr cap="all"/>
          </a:pPr>
          <a:r>
            <a:rPr lang="en-US" dirty="0"/>
            <a:t>Admin</a:t>
          </a:r>
        </a:p>
      </dgm:t>
    </dgm:pt>
    <dgm:pt modelId="{9397FA09-3DBF-45C8-A9E8-2E7B2F8EA944}" type="parTrans" cxnId="{9249E90B-9605-4241-8A40-6FA44B070A30}">
      <dgm:prSet/>
      <dgm:spPr/>
      <dgm:t>
        <a:bodyPr/>
        <a:lstStyle/>
        <a:p>
          <a:endParaRPr lang="en-US"/>
        </a:p>
      </dgm:t>
    </dgm:pt>
    <dgm:pt modelId="{5A355A0F-0F38-4FF6-B821-4C214246F73F}" type="sibTrans" cxnId="{9249E90B-9605-4241-8A40-6FA44B070A30}">
      <dgm:prSet/>
      <dgm:spPr/>
      <dgm:t>
        <a:bodyPr/>
        <a:lstStyle/>
        <a:p>
          <a:endParaRPr lang="en-US"/>
        </a:p>
      </dgm:t>
    </dgm:pt>
    <dgm:pt modelId="{076D1710-F254-4395-B72A-AC31947AF82B}">
      <dgm:prSet/>
      <dgm:spPr/>
      <dgm:t>
        <a:bodyPr/>
        <a:lstStyle/>
        <a:p>
          <a:pPr>
            <a:defRPr cap="all"/>
          </a:pPr>
          <a:r>
            <a:rPr lang="en-US" dirty="0"/>
            <a:t>Staff</a:t>
          </a:r>
        </a:p>
      </dgm:t>
    </dgm:pt>
    <dgm:pt modelId="{D989333F-B0B6-4C0F-934E-5209265DC3DD}" type="parTrans" cxnId="{F72ADBE0-9CF5-4C11-9B46-AA1CBCE760AD}">
      <dgm:prSet/>
      <dgm:spPr/>
      <dgm:t>
        <a:bodyPr/>
        <a:lstStyle/>
        <a:p>
          <a:endParaRPr lang="en-US"/>
        </a:p>
      </dgm:t>
    </dgm:pt>
    <dgm:pt modelId="{5806FEF8-E8AD-466A-9B99-60CBC7302BD0}" type="sibTrans" cxnId="{F72ADBE0-9CF5-4C11-9B46-AA1CBCE760AD}">
      <dgm:prSet/>
      <dgm:spPr/>
      <dgm:t>
        <a:bodyPr/>
        <a:lstStyle/>
        <a:p>
          <a:endParaRPr lang="en-US"/>
        </a:p>
      </dgm:t>
    </dgm:pt>
    <dgm:pt modelId="{4B3D8000-E8DB-4027-8906-8485A3C01BC3}">
      <dgm:prSet/>
      <dgm:spPr/>
      <dgm:t>
        <a:bodyPr/>
        <a:lstStyle/>
        <a:p>
          <a:pPr>
            <a:defRPr cap="all"/>
          </a:pPr>
          <a:r>
            <a:rPr lang="en-US" dirty="0"/>
            <a:t>Customer</a:t>
          </a:r>
        </a:p>
      </dgm:t>
    </dgm:pt>
    <dgm:pt modelId="{7B8F12CE-02A9-447E-95A6-FEE109946356}" type="parTrans" cxnId="{D9FF02EC-346F-43D8-9165-8E4CB0010FFB}">
      <dgm:prSet/>
      <dgm:spPr/>
      <dgm:t>
        <a:bodyPr/>
        <a:lstStyle/>
        <a:p>
          <a:endParaRPr lang="en-US"/>
        </a:p>
      </dgm:t>
    </dgm:pt>
    <dgm:pt modelId="{348734FE-DBAE-4E7B-9751-4DBC4FA23FCF}" type="sibTrans" cxnId="{D9FF02EC-346F-43D8-9165-8E4CB0010FFB}">
      <dgm:prSet/>
      <dgm:spPr/>
      <dgm:t>
        <a:bodyPr/>
        <a:lstStyle/>
        <a:p>
          <a:endParaRPr lang="en-US"/>
        </a:p>
      </dgm:t>
    </dgm:pt>
    <dgm:pt modelId="{BCFD12A5-3D1A-47EA-B8BB-F76D4722DAFE}" type="pres">
      <dgm:prSet presAssocID="{5F6E2C9C-A700-4AFB-974D-EF2D66E74DC2}" presName="root" presStyleCnt="0">
        <dgm:presLayoutVars>
          <dgm:dir/>
          <dgm:resizeHandles val="exact"/>
        </dgm:presLayoutVars>
      </dgm:prSet>
      <dgm:spPr/>
    </dgm:pt>
    <dgm:pt modelId="{807F57DD-BC87-4B4E-B1F8-B2D9B4CCE43F}" type="pres">
      <dgm:prSet presAssocID="{7E3D58BB-66CE-4284-9179-23EB417479F1}" presName="compNode" presStyleCnt="0"/>
      <dgm:spPr/>
    </dgm:pt>
    <dgm:pt modelId="{A4FD0180-F161-410D-877C-EE2B20A43B95}" type="pres">
      <dgm:prSet presAssocID="{7E3D58BB-66CE-4284-9179-23EB417479F1}" presName="iconBgRect" presStyleLbl="bgShp" presStyleIdx="0" presStyleCnt="3"/>
      <dgm:spPr>
        <a:prstGeom prst="round2DiagRect">
          <a:avLst>
            <a:gd name="adj1" fmla="val 29727"/>
            <a:gd name="adj2" fmla="val 0"/>
          </a:avLst>
        </a:prstGeom>
      </dgm:spPr>
    </dgm:pt>
    <dgm:pt modelId="{4F1C2243-2287-4872-B162-D47C07F96908}" type="pres">
      <dgm:prSet presAssocID="{7E3D58BB-66CE-4284-9179-23EB417479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4B90C72-DD7F-4F43-9C5D-8882A6663C23}" type="pres">
      <dgm:prSet presAssocID="{7E3D58BB-66CE-4284-9179-23EB417479F1}" presName="spaceRect" presStyleCnt="0"/>
      <dgm:spPr/>
    </dgm:pt>
    <dgm:pt modelId="{5BA9E82E-30F1-4CB0-85C7-81559DABDE74}" type="pres">
      <dgm:prSet presAssocID="{7E3D58BB-66CE-4284-9179-23EB417479F1}" presName="textRect" presStyleLbl="revTx" presStyleIdx="0" presStyleCnt="3">
        <dgm:presLayoutVars>
          <dgm:chMax val="1"/>
          <dgm:chPref val="1"/>
        </dgm:presLayoutVars>
      </dgm:prSet>
      <dgm:spPr/>
    </dgm:pt>
    <dgm:pt modelId="{FBFFA562-32E1-43BF-ABDB-DEFE347DA5DA}" type="pres">
      <dgm:prSet presAssocID="{5A355A0F-0F38-4FF6-B821-4C214246F73F}" presName="sibTrans" presStyleCnt="0"/>
      <dgm:spPr/>
    </dgm:pt>
    <dgm:pt modelId="{4A16F51A-5819-453D-A420-3068C6F01AB5}" type="pres">
      <dgm:prSet presAssocID="{076D1710-F254-4395-B72A-AC31947AF82B}" presName="compNode" presStyleCnt="0"/>
      <dgm:spPr/>
    </dgm:pt>
    <dgm:pt modelId="{01658FC1-52F0-468C-8C7A-543DAA134218}" type="pres">
      <dgm:prSet presAssocID="{076D1710-F254-4395-B72A-AC31947AF82B}" presName="iconBgRect" presStyleLbl="bgShp" presStyleIdx="1" presStyleCnt="3"/>
      <dgm:spPr>
        <a:prstGeom prst="round2DiagRect">
          <a:avLst>
            <a:gd name="adj1" fmla="val 29727"/>
            <a:gd name="adj2" fmla="val 0"/>
          </a:avLst>
        </a:prstGeom>
      </dgm:spPr>
    </dgm:pt>
    <dgm:pt modelId="{97995CE0-5480-41FB-BCF6-02C50CFF7011}" type="pres">
      <dgm:prSet presAssocID="{076D1710-F254-4395-B72A-AC31947AF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A447D642-6E11-43B5-9814-8AABCA61E819}" type="pres">
      <dgm:prSet presAssocID="{076D1710-F254-4395-B72A-AC31947AF82B}" presName="spaceRect" presStyleCnt="0"/>
      <dgm:spPr/>
    </dgm:pt>
    <dgm:pt modelId="{2475A82A-7BB3-4A3F-B2BF-489DB485CAF7}" type="pres">
      <dgm:prSet presAssocID="{076D1710-F254-4395-B72A-AC31947AF82B}" presName="textRect" presStyleLbl="revTx" presStyleIdx="1" presStyleCnt="3">
        <dgm:presLayoutVars>
          <dgm:chMax val="1"/>
          <dgm:chPref val="1"/>
        </dgm:presLayoutVars>
      </dgm:prSet>
      <dgm:spPr/>
    </dgm:pt>
    <dgm:pt modelId="{8A630C75-5FCE-4F9C-8C1C-49BF0E39E289}" type="pres">
      <dgm:prSet presAssocID="{5806FEF8-E8AD-466A-9B99-60CBC7302BD0}" presName="sibTrans" presStyleCnt="0"/>
      <dgm:spPr/>
    </dgm:pt>
    <dgm:pt modelId="{24C7E5AE-9435-4401-AC16-53DC8AACE449}" type="pres">
      <dgm:prSet presAssocID="{4B3D8000-E8DB-4027-8906-8485A3C01BC3}" presName="compNode" presStyleCnt="0"/>
      <dgm:spPr/>
    </dgm:pt>
    <dgm:pt modelId="{CB9893F9-DF6E-42B0-855D-71E2CB8D0FD6}" type="pres">
      <dgm:prSet presAssocID="{4B3D8000-E8DB-4027-8906-8485A3C01BC3}" presName="iconBgRect" presStyleLbl="bgShp" presStyleIdx="2" presStyleCnt="3"/>
      <dgm:spPr>
        <a:prstGeom prst="round2DiagRect">
          <a:avLst>
            <a:gd name="adj1" fmla="val 29727"/>
            <a:gd name="adj2" fmla="val 0"/>
          </a:avLst>
        </a:prstGeom>
      </dgm:spPr>
    </dgm:pt>
    <dgm:pt modelId="{DDBECA76-E00D-4B40-8090-0767F4D56BB0}" type="pres">
      <dgm:prSet presAssocID="{4B3D8000-E8DB-4027-8906-8485A3C01B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637F5042-B079-47F6-A9C9-0D2BB1EAD308}" type="pres">
      <dgm:prSet presAssocID="{4B3D8000-E8DB-4027-8906-8485A3C01BC3}" presName="spaceRect" presStyleCnt="0"/>
      <dgm:spPr/>
    </dgm:pt>
    <dgm:pt modelId="{F1521A01-D8AC-44FC-B6A1-6E3B0FD0B3F5}" type="pres">
      <dgm:prSet presAssocID="{4B3D8000-E8DB-4027-8906-8485A3C01BC3}" presName="textRect" presStyleLbl="revTx" presStyleIdx="2" presStyleCnt="3">
        <dgm:presLayoutVars>
          <dgm:chMax val="1"/>
          <dgm:chPref val="1"/>
        </dgm:presLayoutVars>
      </dgm:prSet>
      <dgm:spPr/>
    </dgm:pt>
  </dgm:ptLst>
  <dgm:cxnLst>
    <dgm:cxn modelId="{9249E90B-9605-4241-8A40-6FA44B070A30}" srcId="{5F6E2C9C-A700-4AFB-974D-EF2D66E74DC2}" destId="{7E3D58BB-66CE-4284-9179-23EB417479F1}" srcOrd="0" destOrd="0" parTransId="{9397FA09-3DBF-45C8-A9E8-2E7B2F8EA944}" sibTransId="{5A355A0F-0F38-4FF6-B821-4C214246F73F}"/>
    <dgm:cxn modelId="{A9B25A65-4B4C-4E11-BF33-2EFCCCECF4A2}" type="presOf" srcId="{4B3D8000-E8DB-4027-8906-8485A3C01BC3}" destId="{F1521A01-D8AC-44FC-B6A1-6E3B0FD0B3F5}" srcOrd="0" destOrd="0" presId="urn:microsoft.com/office/officeart/2018/5/layout/IconLeafLabelList"/>
    <dgm:cxn modelId="{5EB9706C-2852-44CF-9AF9-8B24A8BDF116}" type="presOf" srcId="{076D1710-F254-4395-B72A-AC31947AF82B}" destId="{2475A82A-7BB3-4A3F-B2BF-489DB485CAF7}" srcOrd="0" destOrd="0" presId="urn:microsoft.com/office/officeart/2018/5/layout/IconLeafLabelList"/>
    <dgm:cxn modelId="{0A9BF87C-B9D8-412A-BAE3-10154202E043}" type="presOf" srcId="{7E3D58BB-66CE-4284-9179-23EB417479F1}" destId="{5BA9E82E-30F1-4CB0-85C7-81559DABDE74}" srcOrd="0" destOrd="0" presId="urn:microsoft.com/office/officeart/2018/5/layout/IconLeafLabelList"/>
    <dgm:cxn modelId="{06672ED3-2B3A-4871-802C-DEF658BA1A0B}" type="presOf" srcId="{5F6E2C9C-A700-4AFB-974D-EF2D66E74DC2}" destId="{BCFD12A5-3D1A-47EA-B8BB-F76D4722DAFE}" srcOrd="0" destOrd="0" presId="urn:microsoft.com/office/officeart/2018/5/layout/IconLeafLabelList"/>
    <dgm:cxn modelId="{F72ADBE0-9CF5-4C11-9B46-AA1CBCE760AD}" srcId="{5F6E2C9C-A700-4AFB-974D-EF2D66E74DC2}" destId="{076D1710-F254-4395-B72A-AC31947AF82B}" srcOrd="1" destOrd="0" parTransId="{D989333F-B0B6-4C0F-934E-5209265DC3DD}" sibTransId="{5806FEF8-E8AD-466A-9B99-60CBC7302BD0}"/>
    <dgm:cxn modelId="{D9FF02EC-346F-43D8-9165-8E4CB0010FFB}" srcId="{5F6E2C9C-A700-4AFB-974D-EF2D66E74DC2}" destId="{4B3D8000-E8DB-4027-8906-8485A3C01BC3}" srcOrd="2" destOrd="0" parTransId="{7B8F12CE-02A9-447E-95A6-FEE109946356}" sibTransId="{348734FE-DBAE-4E7B-9751-4DBC4FA23FCF}"/>
    <dgm:cxn modelId="{C1D116CA-0DB1-4958-9846-726240DE809E}" type="presParOf" srcId="{BCFD12A5-3D1A-47EA-B8BB-F76D4722DAFE}" destId="{807F57DD-BC87-4B4E-B1F8-B2D9B4CCE43F}" srcOrd="0" destOrd="0" presId="urn:microsoft.com/office/officeart/2018/5/layout/IconLeafLabelList"/>
    <dgm:cxn modelId="{B89C6355-9069-4675-91D9-CC274A290B41}" type="presParOf" srcId="{807F57DD-BC87-4B4E-B1F8-B2D9B4CCE43F}" destId="{A4FD0180-F161-410D-877C-EE2B20A43B95}" srcOrd="0" destOrd="0" presId="urn:microsoft.com/office/officeart/2018/5/layout/IconLeafLabelList"/>
    <dgm:cxn modelId="{63312F99-47E3-4A5A-A542-45AF0B503D70}" type="presParOf" srcId="{807F57DD-BC87-4B4E-B1F8-B2D9B4CCE43F}" destId="{4F1C2243-2287-4872-B162-D47C07F96908}" srcOrd="1" destOrd="0" presId="urn:microsoft.com/office/officeart/2018/5/layout/IconLeafLabelList"/>
    <dgm:cxn modelId="{EBA3DED9-DBF1-4171-9791-77C665136AA7}" type="presParOf" srcId="{807F57DD-BC87-4B4E-B1F8-B2D9B4CCE43F}" destId="{14B90C72-DD7F-4F43-9C5D-8882A6663C23}" srcOrd="2" destOrd="0" presId="urn:microsoft.com/office/officeart/2018/5/layout/IconLeafLabelList"/>
    <dgm:cxn modelId="{6C3165EA-CCB4-4D5C-92E8-A452F02F920E}" type="presParOf" srcId="{807F57DD-BC87-4B4E-B1F8-B2D9B4CCE43F}" destId="{5BA9E82E-30F1-4CB0-85C7-81559DABDE74}" srcOrd="3" destOrd="0" presId="urn:microsoft.com/office/officeart/2018/5/layout/IconLeafLabelList"/>
    <dgm:cxn modelId="{9FEFED3C-5358-4C0A-BF0D-609CAD851131}" type="presParOf" srcId="{BCFD12A5-3D1A-47EA-B8BB-F76D4722DAFE}" destId="{FBFFA562-32E1-43BF-ABDB-DEFE347DA5DA}" srcOrd="1" destOrd="0" presId="urn:microsoft.com/office/officeart/2018/5/layout/IconLeafLabelList"/>
    <dgm:cxn modelId="{61B9922A-E0AE-44E2-8F7F-9617553A738D}" type="presParOf" srcId="{BCFD12A5-3D1A-47EA-B8BB-F76D4722DAFE}" destId="{4A16F51A-5819-453D-A420-3068C6F01AB5}" srcOrd="2" destOrd="0" presId="urn:microsoft.com/office/officeart/2018/5/layout/IconLeafLabelList"/>
    <dgm:cxn modelId="{B0AE998A-AA27-465D-9247-EB50C7E41FD4}" type="presParOf" srcId="{4A16F51A-5819-453D-A420-3068C6F01AB5}" destId="{01658FC1-52F0-468C-8C7A-543DAA134218}" srcOrd="0" destOrd="0" presId="urn:microsoft.com/office/officeart/2018/5/layout/IconLeafLabelList"/>
    <dgm:cxn modelId="{9EE0B293-1528-4ABE-8BA5-0F963551A188}" type="presParOf" srcId="{4A16F51A-5819-453D-A420-3068C6F01AB5}" destId="{97995CE0-5480-41FB-BCF6-02C50CFF7011}" srcOrd="1" destOrd="0" presId="urn:microsoft.com/office/officeart/2018/5/layout/IconLeafLabelList"/>
    <dgm:cxn modelId="{5D0E88FC-05F9-45EF-AE9D-DB01DF92F1A3}" type="presParOf" srcId="{4A16F51A-5819-453D-A420-3068C6F01AB5}" destId="{A447D642-6E11-43B5-9814-8AABCA61E819}" srcOrd="2" destOrd="0" presId="urn:microsoft.com/office/officeart/2018/5/layout/IconLeafLabelList"/>
    <dgm:cxn modelId="{E7B15B99-EE98-4250-BB30-A9AE9C6E0A48}" type="presParOf" srcId="{4A16F51A-5819-453D-A420-3068C6F01AB5}" destId="{2475A82A-7BB3-4A3F-B2BF-489DB485CAF7}" srcOrd="3" destOrd="0" presId="urn:microsoft.com/office/officeart/2018/5/layout/IconLeafLabelList"/>
    <dgm:cxn modelId="{C9FD2868-9BA8-4572-8819-AAA73CE86C5E}" type="presParOf" srcId="{BCFD12A5-3D1A-47EA-B8BB-F76D4722DAFE}" destId="{8A630C75-5FCE-4F9C-8C1C-49BF0E39E289}" srcOrd="3" destOrd="0" presId="urn:microsoft.com/office/officeart/2018/5/layout/IconLeafLabelList"/>
    <dgm:cxn modelId="{47764A9C-5409-4177-8FFD-90DFF4A19D77}" type="presParOf" srcId="{BCFD12A5-3D1A-47EA-B8BB-F76D4722DAFE}" destId="{24C7E5AE-9435-4401-AC16-53DC8AACE449}" srcOrd="4" destOrd="0" presId="urn:microsoft.com/office/officeart/2018/5/layout/IconLeafLabelList"/>
    <dgm:cxn modelId="{B9FE63BF-C945-4DFB-A07D-815452C50BFC}" type="presParOf" srcId="{24C7E5AE-9435-4401-AC16-53DC8AACE449}" destId="{CB9893F9-DF6E-42B0-855D-71E2CB8D0FD6}" srcOrd="0" destOrd="0" presId="urn:microsoft.com/office/officeart/2018/5/layout/IconLeafLabelList"/>
    <dgm:cxn modelId="{F30B8C16-1796-40A4-BFC7-7F6B935E8009}" type="presParOf" srcId="{24C7E5AE-9435-4401-AC16-53DC8AACE449}" destId="{DDBECA76-E00D-4B40-8090-0767F4D56BB0}" srcOrd="1" destOrd="0" presId="urn:microsoft.com/office/officeart/2018/5/layout/IconLeafLabelList"/>
    <dgm:cxn modelId="{C779564D-56EF-4269-A15C-B77852D3CD13}" type="presParOf" srcId="{24C7E5AE-9435-4401-AC16-53DC8AACE449}" destId="{637F5042-B079-47F6-A9C9-0D2BB1EAD308}" srcOrd="2" destOrd="0" presId="urn:microsoft.com/office/officeart/2018/5/layout/IconLeafLabelList"/>
    <dgm:cxn modelId="{4B2700C0-65A2-445D-90C1-C74A3127F6D9}" type="presParOf" srcId="{24C7E5AE-9435-4401-AC16-53DC8AACE449}" destId="{F1521A01-D8AC-44FC-B6A1-6E3B0FD0B3F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DB695-13F2-4265-B359-884E44F35948}">
      <dsp:nvSpPr>
        <dsp:cNvPr id="0" name=""/>
        <dsp:cNvSpPr/>
      </dsp:nvSpPr>
      <dsp:spPr>
        <a:xfrm>
          <a:off x="0" y="39276"/>
          <a:ext cx="6797675" cy="9921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MONGODB</a:t>
          </a:r>
        </a:p>
      </dsp:txBody>
      <dsp:txXfrm>
        <a:off x="48433" y="87709"/>
        <a:ext cx="6700809" cy="895294"/>
      </dsp:txXfrm>
    </dsp:sp>
    <dsp:sp modelId="{3205D24E-7268-4287-AB1B-2341D16983E2}">
      <dsp:nvSpPr>
        <dsp:cNvPr id="0" name=""/>
        <dsp:cNvSpPr/>
      </dsp:nvSpPr>
      <dsp:spPr>
        <a:xfrm>
          <a:off x="0" y="1184076"/>
          <a:ext cx="6797675" cy="992160"/>
        </a:xfrm>
        <a:prstGeom prst="roundRect">
          <a:avLst/>
        </a:prstGeom>
        <a:solidFill>
          <a:schemeClr val="accent5">
            <a:hueOff val="248291"/>
            <a:satOff val="144"/>
            <a:lumOff val="14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Python</a:t>
          </a:r>
        </a:p>
      </dsp:txBody>
      <dsp:txXfrm>
        <a:off x="48433" y="1232509"/>
        <a:ext cx="6700809" cy="895294"/>
      </dsp:txXfrm>
    </dsp:sp>
    <dsp:sp modelId="{0DBF31FE-EA85-4828-B3E3-5CBE24BC5478}">
      <dsp:nvSpPr>
        <dsp:cNvPr id="0" name=""/>
        <dsp:cNvSpPr/>
      </dsp:nvSpPr>
      <dsp:spPr>
        <a:xfrm>
          <a:off x="0" y="2328876"/>
          <a:ext cx="6797675" cy="992160"/>
        </a:xfrm>
        <a:prstGeom prst="roundRect">
          <a:avLst/>
        </a:prstGeom>
        <a:solidFill>
          <a:schemeClr val="accent5">
            <a:hueOff val="496582"/>
            <a:satOff val="288"/>
            <a:lumOff val="2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HTML</a:t>
          </a:r>
        </a:p>
      </dsp:txBody>
      <dsp:txXfrm>
        <a:off x="48433" y="2377309"/>
        <a:ext cx="6700809" cy="895294"/>
      </dsp:txXfrm>
    </dsp:sp>
    <dsp:sp modelId="{12B4B213-DFF8-4912-AD8A-B8044DFC4D7B}">
      <dsp:nvSpPr>
        <dsp:cNvPr id="0" name=""/>
        <dsp:cNvSpPr/>
      </dsp:nvSpPr>
      <dsp:spPr>
        <a:xfrm>
          <a:off x="0" y="3473676"/>
          <a:ext cx="6797675" cy="992160"/>
        </a:xfrm>
        <a:prstGeom prst="roundRect">
          <a:avLst/>
        </a:prstGeom>
        <a:solidFill>
          <a:schemeClr val="accent5">
            <a:hueOff val="744874"/>
            <a:satOff val="432"/>
            <a:lumOff val="4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CSS</a:t>
          </a:r>
        </a:p>
      </dsp:txBody>
      <dsp:txXfrm>
        <a:off x="48433" y="3522109"/>
        <a:ext cx="6700809" cy="895294"/>
      </dsp:txXfrm>
    </dsp:sp>
    <dsp:sp modelId="{B46754C0-BE4F-40FD-9E50-8E0DB0E1DC4D}">
      <dsp:nvSpPr>
        <dsp:cNvPr id="0" name=""/>
        <dsp:cNvSpPr/>
      </dsp:nvSpPr>
      <dsp:spPr>
        <a:xfrm>
          <a:off x="0" y="4618476"/>
          <a:ext cx="6797675" cy="992160"/>
        </a:xfrm>
        <a:prstGeom prst="roundRect">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JAVASCRIPT</a:t>
          </a:r>
        </a:p>
      </dsp:txBody>
      <dsp:txXfrm>
        <a:off x="48433" y="4666909"/>
        <a:ext cx="6700809" cy="895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D0180-F161-410D-877C-EE2B20A43B95}">
      <dsp:nvSpPr>
        <dsp:cNvPr id="0" name=""/>
        <dsp:cNvSpPr/>
      </dsp:nvSpPr>
      <dsp:spPr>
        <a:xfrm>
          <a:off x="1053642" y="18497"/>
          <a:ext cx="1681312" cy="16813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1C2243-2287-4872-B162-D47C07F96908}">
      <dsp:nvSpPr>
        <dsp:cNvPr id="0" name=""/>
        <dsp:cNvSpPr/>
      </dsp:nvSpPr>
      <dsp:spPr>
        <a:xfrm>
          <a:off x="1411955" y="376810"/>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A9E82E-30F1-4CB0-85C7-81559DABDE74}">
      <dsp:nvSpPr>
        <dsp:cNvPr id="0" name=""/>
        <dsp:cNvSpPr/>
      </dsp:nvSpPr>
      <dsp:spPr>
        <a:xfrm>
          <a:off x="516174"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Admin</a:t>
          </a:r>
        </a:p>
      </dsp:txBody>
      <dsp:txXfrm>
        <a:off x="516174" y="2223498"/>
        <a:ext cx="2756250" cy="720000"/>
      </dsp:txXfrm>
    </dsp:sp>
    <dsp:sp modelId="{01658FC1-52F0-468C-8C7A-543DAA134218}">
      <dsp:nvSpPr>
        <dsp:cNvPr id="0" name=""/>
        <dsp:cNvSpPr/>
      </dsp:nvSpPr>
      <dsp:spPr>
        <a:xfrm>
          <a:off x="4292236" y="18497"/>
          <a:ext cx="1681312" cy="16813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95CE0-5480-41FB-BCF6-02C50CFF7011}">
      <dsp:nvSpPr>
        <dsp:cNvPr id="0" name=""/>
        <dsp:cNvSpPr/>
      </dsp:nvSpPr>
      <dsp:spPr>
        <a:xfrm>
          <a:off x="4650549" y="376810"/>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75A82A-7BB3-4A3F-B2BF-489DB485CAF7}">
      <dsp:nvSpPr>
        <dsp:cNvPr id="0" name=""/>
        <dsp:cNvSpPr/>
      </dsp:nvSpPr>
      <dsp:spPr>
        <a:xfrm>
          <a:off x="3754768"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Staff</a:t>
          </a:r>
        </a:p>
      </dsp:txBody>
      <dsp:txXfrm>
        <a:off x="3754768" y="2223498"/>
        <a:ext cx="2756250" cy="720000"/>
      </dsp:txXfrm>
    </dsp:sp>
    <dsp:sp modelId="{CB9893F9-DF6E-42B0-855D-71E2CB8D0FD6}">
      <dsp:nvSpPr>
        <dsp:cNvPr id="0" name=""/>
        <dsp:cNvSpPr/>
      </dsp:nvSpPr>
      <dsp:spPr>
        <a:xfrm>
          <a:off x="7530830" y="18497"/>
          <a:ext cx="1681312" cy="16813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ECA76-E00D-4B40-8090-0767F4D56BB0}">
      <dsp:nvSpPr>
        <dsp:cNvPr id="0" name=""/>
        <dsp:cNvSpPr/>
      </dsp:nvSpPr>
      <dsp:spPr>
        <a:xfrm>
          <a:off x="7889143" y="376810"/>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521A01-D8AC-44FC-B6A1-6E3B0FD0B3F5}">
      <dsp:nvSpPr>
        <dsp:cNvPr id="0" name=""/>
        <dsp:cNvSpPr/>
      </dsp:nvSpPr>
      <dsp:spPr>
        <a:xfrm>
          <a:off x="6993361"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Customer</a:t>
          </a:r>
        </a:p>
      </dsp:txBody>
      <dsp:txXfrm>
        <a:off x="6993361" y="2223498"/>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F85E6-9253-41A5-B68D-44A3B061F8DD}" type="datetimeFigureOut">
              <a:rPr lang="en-IN" smtClean="0"/>
              <a:t>10-03-2024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D5E37-8C4B-4929-9CFE-1132E6B64613}" type="slidenum">
              <a:rPr lang="en-IN" smtClean="0"/>
              <a:t>‹#›</a:t>
            </a:fld>
            <a:endParaRPr lang="en-IN"/>
          </a:p>
        </p:txBody>
      </p:sp>
    </p:spTree>
    <p:extLst>
      <p:ext uri="{BB962C8B-B14F-4D97-AF65-F5344CB8AC3E}">
        <p14:creationId xmlns:p14="http://schemas.microsoft.com/office/powerpoint/2010/main" val="31177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d8400275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d8400275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1d8400275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1d8400275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8400275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8400275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49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8400275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8400275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407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8400275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8400275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82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d8400275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d8400275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d8400275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d8400275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77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d8400275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d8400275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008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d8400275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d8400275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1d840027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1d840027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d8400275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d8400275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1d8400275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1d8400275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1d8400275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1d8400275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1d8400275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1d8400275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8400275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8400275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d8400275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d8400275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d840027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1d840027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d840027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1d840027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40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3316-8B97-57D3-6A8F-79BF496277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5F3B60-27ED-A7AB-90B0-42CDC3B77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6FAB27-9AB7-08D4-33E0-DCCCFE684DF5}"/>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06AF6C9D-D944-2E54-FBFC-55F0C0F06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D2FCA-2622-2685-4F5F-08DC51BB77E0}"/>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070007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05F1-EBD4-DCC9-7385-86B29F6479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27975C-5C82-7E7B-E7EF-88101F94E3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96E1B0-9527-F31C-72E6-0DCA13CB3E46}"/>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97E0B4B4-A4F1-FBAB-8993-3BE319013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87E62-0346-4C0B-1B52-D077C5104563}"/>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271008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D2BDB-BB52-D54F-EA7C-76CA3826E4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95C86C-D19F-5577-4CCB-55FF91172A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DBAA-0C51-D2DD-1BB8-73BF34136DF1}"/>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6B4536EF-E785-AC31-95D3-E624833C7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782B4B-C570-9A3A-534F-54A2675C8DD2}"/>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84225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0238483-0792-467C-8E56-D71DC9A7BA8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7739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099850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463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252745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0D06A-6248-47B1-9BAE-C73188825E17}"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38483-0792-467C-8E56-D71DC9A7BA8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252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0D06A-6248-47B1-9BAE-C73188825E17}"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38483-0792-467C-8E56-D71DC9A7BA8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003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0D06A-6248-47B1-9BAE-C73188825E17}" type="datetimeFigureOut">
              <a:rPr lang="en-US" smtClean="0"/>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076034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38483-0792-467C-8E56-D71DC9A7BA8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900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CC71-D44C-6A76-0409-5264CF058E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A5A0AC-5017-9A75-4C98-E3786C260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60129A-D4FC-3800-DB7C-2E82E407A22C}"/>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8BAB529F-101A-C307-BB50-37066C26DF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C49D9-D9F2-F735-4464-69476AB16733}"/>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864490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578442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2756040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0443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2726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234283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4167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090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6588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8483-0792-467C-8E56-D71DC9A7BA8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874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4AFB-03B3-7CFF-E6A9-5F7A0F70CD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53F8CF-6018-2190-41C3-472A5DF2D7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1641CB-B6B9-E5C9-6BC6-1AD5C9A6991E}"/>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135362F9-8BB2-2653-62D7-6841028A3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8B337-A50B-0A74-DA51-8C561B7B4277}"/>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57139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8BDB-8505-EAA4-3052-14DE29D270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92379C-7BF4-A1B9-0CA0-00324FF93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1E09B1-CDBB-ECDB-70D6-14FCA4E55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55B4A1-EB5B-A51C-A63D-6F0193CC2B3F}"/>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a:extLst>
              <a:ext uri="{FF2B5EF4-FFF2-40B4-BE49-F238E27FC236}">
                <a16:creationId xmlns:a16="http://schemas.microsoft.com/office/drawing/2014/main" id="{30CEB72B-4DD7-014B-3D91-738ACAC0A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D6602-8B0B-3289-F244-CD28E0015857}"/>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71141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D923-6C2F-70B4-F749-77DB9B6FB8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B6E9DA-55F9-EDA0-B6E7-7C3813AB22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5FCBAA-830E-80A4-1FDA-8784C73BD0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1C9699-E926-20F8-0CB8-73AC8BBE73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6C5C6-F652-3F04-9FDE-A725B42D28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AEC1BE-B760-14E6-DC49-25C47252D4D5}"/>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8" name="Footer Placeholder 7">
            <a:extLst>
              <a:ext uri="{FF2B5EF4-FFF2-40B4-BE49-F238E27FC236}">
                <a16:creationId xmlns:a16="http://schemas.microsoft.com/office/drawing/2014/main" id="{1A350F60-0FF4-6DF1-EA4E-E8AECAACFF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70BC68-79CE-EB11-7610-8D66E79617B3}"/>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286268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5E23-F72E-3979-9BA2-9401C8943F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D98AF3-0662-B93E-17EF-166A5F37A81A}"/>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4" name="Footer Placeholder 3">
            <a:extLst>
              <a:ext uri="{FF2B5EF4-FFF2-40B4-BE49-F238E27FC236}">
                <a16:creationId xmlns:a16="http://schemas.microsoft.com/office/drawing/2014/main" id="{A22F2D19-08E6-2A2C-DD36-48FD656B32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6EC6C-D733-3FA9-F275-5875AC963BFB}"/>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16548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5DEB1-A354-8618-9671-7B6C38D87964}"/>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3" name="Footer Placeholder 2">
            <a:extLst>
              <a:ext uri="{FF2B5EF4-FFF2-40B4-BE49-F238E27FC236}">
                <a16:creationId xmlns:a16="http://schemas.microsoft.com/office/drawing/2014/main" id="{E3C46469-E26D-B561-CBAA-9CCF03479E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4788C4-3D50-A8DF-85EB-C5AD6431588E}"/>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1704912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2E0C-305B-18D4-B053-D07657A5C0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A46517-31FB-375D-F109-EEEF916E4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A93E85-E413-CAB6-18E8-AC6E3C101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F524E-91E5-1B99-90EE-510594F07547}"/>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a:extLst>
              <a:ext uri="{FF2B5EF4-FFF2-40B4-BE49-F238E27FC236}">
                <a16:creationId xmlns:a16="http://schemas.microsoft.com/office/drawing/2014/main" id="{5C61BE2F-466F-F360-2641-84C57E4A2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3ADB07-A624-7091-B099-3CE93B0C50B0}"/>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362849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8F0B-D214-D317-5741-E0E2ED7E28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569590-5223-6468-0C30-F59560C41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F979E0-A3DB-2189-4AA6-1790A0E60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87102-C633-C56C-AA68-2EC86EFAC0D6}"/>
              </a:ext>
            </a:extLst>
          </p:cNvPr>
          <p:cNvSpPr>
            <a:spLocks noGrp="1"/>
          </p:cNvSpPr>
          <p:nvPr>
            <p:ph type="dt" sz="half" idx="10"/>
          </p:nvPr>
        </p:nvSpPr>
        <p:spPr/>
        <p:txBody>
          <a:bodyPr/>
          <a:lstStyle/>
          <a:p>
            <a:fld id="{E7A0D06A-6248-47B1-9BAE-C73188825E17}" type="datetimeFigureOut">
              <a:rPr lang="en-US" smtClean="0"/>
              <a:t>3/10/2024</a:t>
            </a:fld>
            <a:endParaRPr lang="en-US"/>
          </a:p>
        </p:txBody>
      </p:sp>
      <p:sp>
        <p:nvSpPr>
          <p:cNvPr id="6" name="Footer Placeholder 5">
            <a:extLst>
              <a:ext uri="{FF2B5EF4-FFF2-40B4-BE49-F238E27FC236}">
                <a16:creationId xmlns:a16="http://schemas.microsoft.com/office/drawing/2014/main" id="{D0F9AA6B-3D51-7D9D-DABD-66F2ECA75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00A8B-8E62-98EE-5FB2-59D5F33B92AB}"/>
              </a:ext>
            </a:extLst>
          </p:cNvPr>
          <p:cNvSpPr>
            <a:spLocks noGrp="1"/>
          </p:cNvSpPr>
          <p:nvPr>
            <p:ph type="sldNum" sz="quarter" idx="12"/>
          </p:nvPr>
        </p:nvSpPr>
        <p:spPr/>
        <p:txBody>
          <a:bodyPr/>
          <a:lstStyle/>
          <a:p>
            <a:fld id="{A0238483-0792-467C-8E56-D71DC9A7BA8A}" type="slidenum">
              <a:rPr lang="en-US" smtClean="0"/>
              <a:t>‹#›</a:t>
            </a:fld>
            <a:endParaRPr lang="en-US"/>
          </a:p>
        </p:txBody>
      </p:sp>
    </p:spTree>
    <p:extLst>
      <p:ext uri="{BB962C8B-B14F-4D97-AF65-F5344CB8AC3E}">
        <p14:creationId xmlns:p14="http://schemas.microsoft.com/office/powerpoint/2010/main" val="723439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653F8-F5FA-8F28-579F-BF76A2D061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BEED4E-D7BF-CA85-9D48-938141DA0E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216D8B-9947-984E-F9F7-BB6536183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0D06A-6248-47B1-9BAE-C73188825E17}" type="datetimeFigureOut">
              <a:rPr lang="en-US" smtClean="0"/>
              <a:t>3/10/2024</a:t>
            </a:fld>
            <a:endParaRPr lang="en-US"/>
          </a:p>
        </p:txBody>
      </p:sp>
      <p:sp>
        <p:nvSpPr>
          <p:cNvPr id="5" name="Footer Placeholder 4">
            <a:extLst>
              <a:ext uri="{FF2B5EF4-FFF2-40B4-BE49-F238E27FC236}">
                <a16:creationId xmlns:a16="http://schemas.microsoft.com/office/drawing/2014/main" id="{FE6BE78C-354A-E4CE-0487-81610C8B7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C9CA3D-91AA-B1CA-7E92-0D8A06CAB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38483-0792-467C-8E56-D71DC9A7BA8A}" type="slidenum">
              <a:rPr lang="en-US" smtClean="0"/>
              <a:t>‹#›</a:t>
            </a:fld>
            <a:endParaRPr lang="en-US"/>
          </a:p>
        </p:txBody>
      </p:sp>
    </p:spTree>
    <p:extLst>
      <p:ext uri="{BB962C8B-B14F-4D97-AF65-F5344CB8AC3E}">
        <p14:creationId xmlns:p14="http://schemas.microsoft.com/office/powerpoint/2010/main" val="637074344"/>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A0D06A-6248-47B1-9BAE-C73188825E17}" type="datetimeFigureOut">
              <a:rPr lang="en-US" smtClean="0"/>
              <a:t>3/10/2024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238483-0792-467C-8E56-D71DC9A7BA8A}" type="slidenum">
              <a:rPr lang="en-US" smtClean="0"/>
              <a:t>‹#›</a:t>
            </a:fld>
            <a:endParaRPr lang="en-US"/>
          </a:p>
        </p:txBody>
      </p:sp>
    </p:spTree>
    <p:extLst>
      <p:ext uri="{BB962C8B-B14F-4D97-AF65-F5344CB8AC3E}">
        <p14:creationId xmlns:p14="http://schemas.microsoft.com/office/powerpoint/2010/main" val="3762473991"/>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74186-03BF-F49E-4496-53DC3E3D6EE3}"/>
              </a:ext>
            </a:extLst>
          </p:cNvPr>
          <p:cNvPicPr>
            <a:picLocks noChangeAspect="1"/>
          </p:cNvPicPr>
          <p:nvPr/>
        </p:nvPicPr>
        <p:blipFill>
          <a:blip r:embed="rId3">
            <a:extLst>
              <a:ext uri="{28A0092B-C50C-407E-A947-70E740481C1C}">
                <a14:useLocalDpi xmlns:a14="http://schemas.microsoft.com/office/drawing/2010/main" val="0"/>
              </a:ext>
            </a:extLst>
          </a:blip>
          <a:srcRect t="7825" b="7825"/>
          <a:stretch/>
        </p:blipFill>
        <p:spPr>
          <a:xfrm>
            <a:off x="0" y="0"/>
            <a:ext cx="12191980" cy="6855970"/>
          </a:xfrm>
          <a:prstGeom prst="rect">
            <a:avLst/>
          </a:prstGeom>
        </p:spPr>
      </p:pic>
      <p:sp>
        <p:nvSpPr>
          <p:cNvPr id="2" name="Title 1">
            <a:extLst>
              <a:ext uri="{FF2B5EF4-FFF2-40B4-BE49-F238E27FC236}">
                <a16:creationId xmlns:a16="http://schemas.microsoft.com/office/drawing/2014/main" id="{92157439-8F5D-2696-85C0-87172CD378FE}"/>
              </a:ext>
            </a:extLst>
          </p:cNvPr>
          <p:cNvSpPr>
            <a:spLocks noGrp="1"/>
          </p:cNvSpPr>
          <p:nvPr>
            <p:ph type="ctrTitle"/>
          </p:nvPr>
        </p:nvSpPr>
        <p:spPr>
          <a:xfrm>
            <a:off x="-931217" y="-138266"/>
            <a:ext cx="10340830" cy="2131821"/>
          </a:xfrm>
        </p:spPr>
        <p:txBody>
          <a:bodyPr>
            <a:normAutofit/>
          </a:bodyPr>
          <a:lstStyle/>
          <a:p>
            <a:pPr algn="ctr"/>
            <a:r>
              <a:rPr lang="en-US" sz="6600" b="1" dirty="0">
                <a:latin typeface="Algerian" panose="04020705040A02060702" pitchFamily="82" charset="0"/>
              </a:rPr>
              <a:t>Hotel Management </a:t>
            </a:r>
            <a:br>
              <a:rPr lang="en-US" sz="6600" b="1" dirty="0">
                <a:latin typeface="Algerian" panose="04020705040A02060702" pitchFamily="82" charset="0"/>
              </a:rPr>
            </a:br>
            <a:r>
              <a:rPr lang="en-US" sz="6600" b="1" dirty="0">
                <a:latin typeface="Algerian" panose="04020705040A02060702" pitchFamily="82" charset="0"/>
              </a:rPr>
              <a:t>System</a:t>
            </a:r>
          </a:p>
        </p:txBody>
      </p:sp>
      <p:sp>
        <p:nvSpPr>
          <p:cNvPr id="3" name="TextBox 2">
            <a:extLst>
              <a:ext uri="{FF2B5EF4-FFF2-40B4-BE49-F238E27FC236}">
                <a16:creationId xmlns:a16="http://schemas.microsoft.com/office/drawing/2014/main" id="{5F743E8E-38E7-471B-FCF1-8E999AF8564B}"/>
              </a:ext>
            </a:extLst>
          </p:cNvPr>
          <p:cNvSpPr txBox="1"/>
          <p:nvPr/>
        </p:nvSpPr>
        <p:spPr>
          <a:xfrm>
            <a:off x="294919" y="3437365"/>
            <a:ext cx="5504329" cy="2739211"/>
          </a:xfrm>
          <a:prstGeom prst="rect">
            <a:avLst/>
          </a:prstGeom>
          <a:noFill/>
        </p:spPr>
        <p:txBody>
          <a:bodyPr wrap="square" rtlCol="0">
            <a:spAutoFit/>
          </a:bodyPr>
          <a:lstStyle/>
          <a:p>
            <a:r>
              <a:rPr lang="en-GB" dirty="0"/>
              <a:t>    </a:t>
            </a:r>
            <a:r>
              <a:rPr lang="en-GB" b="1" dirty="0"/>
              <a:t>CRN -21219</a:t>
            </a:r>
          </a:p>
          <a:p>
            <a:r>
              <a:rPr lang="en-GB" b="1" dirty="0"/>
              <a:t>    GROUP PROJECT </a:t>
            </a:r>
          </a:p>
          <a:p>
            <a:pPr fontAlgn="ctr">
              <a:buFont typeface="Arial" panose="020B0604020202020204" pitchFamily="34" charset="0"/>
              <a:buChar char="•"/>
            </a:pPr>
            <a:r>
              <a:rPr lang="en-IN" dirty="0">
                <a:effectLst/>
                <a:latin typeface="inherit"/>
              </a:rPr>
              <a:t> </a:t>
            </a:r>
            <a:r>
              <a:rPr lang="en-IN" sz="1600" b="1" dirty="0">
                <a:effectLst/>
                <a:latin typeface="Arial" panose="020B0604020202020204" pitchFamily="34" charset="0"/>
                <a:cs typeface="Arial" panose="020B0604020202020204" pitchFamily="34" charset="0"/>
              </a:rPr>
              <a:t>Sri Siva Jagadish Raj </a:t>
            </a:r>
            <a:r>
              <a:rPr lang="en-IN" sz="1600" b="1" dirty="0" err="1">
                <a:effectLst/>
                <a:latin typeface="Arial" panose="020B0604020202020204" pitchFamily="34" charset="0"/>
                <a:cs typeface="Arial" panose="020B0604020202020204" pitchFamily="34" charset="0"/>
              </a:rPr>
              <a:t>Musireddi</a:t>
            </a:r>
            <a:r>
              <a:rPr lang="en-IN" sz="1600" b="1" dirty="0">
                <a:effectLst/>
                <a:latin typeface="Arial" panose="020B0604020202020204" pitchFamily="34" charset="0"/>
                <a:cs typeface="Arial" panose="020B0604020202020204" pitchFamily="34" charset="0"/>
              </a:rPr>
              <a:t>(700756416)(Tech Leader)</a:t>
            </a:r>
          </a:p>
          <a:p>
            <a:pPr fontAlgn="ctr">
              <a:buFont typeface="Arial" panose="020B0604020202020204" pitchFamily="34" charset="0"/>
              <a:buChar char="•"/>
            </a:pPr>
            <a:r>
              <a:rPr lang="en-IN" sz="1600" b="1" i="0" dirty="0">
                <a:effectLst/>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Kavya Daggubati(700761986)(Database developer)</a:t>
            </a:r>
            <a:endParaRPr lang="en-IN" sz="1600" b="1" dirty="0">
              <a:effectLst/>
              <a:latin typeface="Arial" panose="020B0604020202020204" pitchFamily="34" charset="0"/>
              <a:cs typeface="Arial" panose="020B0604020202020204" pitchFamily="34" charset="0"/>
            </a:endParaRPr>
          </a:p>
          <a:p>
            <a:pPr fontAlgn="ctr">
              <a:buFont typeface="Arial" panose="020B0604020202020204" pitchFamily="34" charset="0"/>
              <a:buChar char="•"/>
            </a:pPr>
            <a:r>
              <a:rPr lang="en-IN" sz="1600" b="1" i="0" dirty="0">
                <a:effectLst/>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Tejaswini Kaki(700757717)(Backend developer)</a:t>
            </a:r>
            <a:endParaRPr lang="en-IN" sz="1600" b="1" i="0" dirty="0">
              <a:effectLst/>
              <a:latin typeface="Arial" panose="020B0604020202020204" pitchFamily="34" charset="0"/>
              <a:cs typeface="Arial" panose="020B0604020202020204" pitchFamily="34" charset="0"/>
            </a:endParaRPr>
          </a:p>
          <a:p>
            <a:pPr fontAlgn="ctr">
              <a:buFont typeface="Arial" panose="020B0604020202020204" pitchFamily="34" charset="0"/>
              <a:buChar char="•"/>
            </a:pPr>
            <a:r>
              <a:rPr lang="en-IN" sz="1600" b="1" i="0" dirty="0">
                <a:effectLst/>
                <a:latin typeface="Arial" panose="020B0604020202020204" pitchFamily="34" charset="0"/>
                <a:cs typeface="Arial" panose="020B0604020202020204" pitchFamily="34" charset="0"/>
              </a:rPr>
              <a:t> </a:t>
            </a:r>
            <a:r>
              <a:rPr lang="en-IN" sz="1600" b="1" dirty="0" err="1">
                <a:latin typeface="Arial" panose="020B0604020202020204" pitchFamily="34" charset="0"/>
                <a:cs typeface="Arial" panose="020B0604020202020204" pitchFamily="34" charset="0"/>
              </a:rPr>
              <a:t>Monisha</a:t>
            </a:r>
            <a:r>
              <a:rPr lang="en-IN" sz="1600" b="1" dirty="0">
                <a:latin typeface="Arial" panose="020B0604020202020204" pitchFamily="34" charset="0"/>
                <a:cs typeface="Arial" panose="020B0604020202020204" pitchFamily="34" charset="0"/>
              </a:rPr>
              <a:t> </a:t>
            </a:r>
            <a:r>
              <a:rPr lang="en-IN" sz="1600" b="1" dirty="0" err="1">
                <a:latin typeface="Arial" panose="020B0604020202020204" pitchFamily="34" charset="0"/>
                <a:cs typeface="Arial" panose="020B0604020202020204" pitchFamily="34" charset="0"/>
              </a:rPr>
              <a:t>Arikala</a:t>
            </a:r>
            <a:r>
              <a:rPr lang="en-IN" sz="1600" b="1" dirty="0">
                <a:latin typeface="Arial" panose="020B0604020202020204" pitchFamily="34" charset="0"/>
                <a:cs typeface="Arial" panose="020B0604020202020204" pitchFamily="34" charset="0"/>
              </a:rPr>
              <a:t>(700762574)(Frontend developer)</a:t>
            </a:r>
            <a:br>
              <a:rPr lang="en-IN" dirty="0">
                <a:effectLst/>
                <a:latin typeface="inherit"/>
              </a:rPr>
            </a:br>
            <a:endParaRPr lang="en-GB" dirty="0"/>
          </a:p>
          <a:p>
            <a:pPr algn="ctr"/>
            <a:endParaRPr lang="en-GB" dirty="0"/>
          </a:p>
          <a:p>
            <a:pPr algn="ctr"/>
            <a:endParaRPr lang="en-GB" dirty="0"/>
          </a:p>
        </p:txBody>
      </p:sp>
    </p:spTree>
    <p:extLst>
      <p:ext uri="{BB962C8B-B14F-4D97-AF65-F5344CB8AC3E}">
        <p14:creationId xmlns:p14="http://schemas.microsoft.com/office/powerpoint/2010/main" val="125654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E082-4460-65BC-06EC-355076B76FA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DAB5078D-94E4-7814-4C1C-E1C31F42E9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415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BAA63A-882F-0857-02D3-46F8C9DBC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9966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A6FFD-687A-49FC-F97E-83EF67DCF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427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98364-44A4-EB72-0FF8-072EB9397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089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CBF18-A276-C3A9-9F64-BBB784010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259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289582-2105-4A9B-6131-0853B0C61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90735"/>
          </a:xfrm>
          <a:prstGeom prst="rect">
            <a:avLst/>
          </a:prstGeom>
        </p:spPr>
      </p:pic>
    </p:spTree>
    <p:extLst>
      <p:ext uri="{BB962C8B-B14F-4D97-AF65-F5344CB8AC3E}">
        <p14:creationId xmlns:p14="http://schemas.microsoft.com/office/powerpoint/2010/main" val="7105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702B0-FE57-5789-7590-C50D880EF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546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29F9C8-ADE6-01BF-602D-265F924FD2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8200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532A-1611-79B5-C9F9-26A7769CD72D}"/>
              </a:ext>
            </a:extLst>
          </p:cNvPr>
          <p:cNvSpPr>
            <a:spLocks noGrp="1"/>
          </p:cNvSpPr>
          <p:nvPr>
            <p:ph type="title"/>
          </p:nvPr>
        </p:nvSpPr>
        <p:spPr>
          <a:xfrm>
            <a:off x="4659519" y="593630"/>
            <a:ext cx="6845092" cy="1280890"/>
          </a:xfrm>
        </p:spPr>
        <p:txBody>
          <a:bodyPr>
            <a:normAutofit/>
          </a:bodyPr>
          <a:lstStyle/>
          <a:p>
            <a:r>
              <a:rPr lang="en-US" dirty="0">
                <a:latin typeface="Baskerville Old Face" panose="02020602080505020303" pitchFamily="18" charset="0"/>
              </a:rPr>
              <a:t>Admin</a:t>
            </a:r>
          </a:p>
        </p:txBody>
      </p:sp>
      <p:sp>
        <p:nvSpPr>
          <p:cNvPr id="43" name="Content Placeholder 2">
            <a:extLst>
              <a:ext uri="{FF2B5EF4-FFF2-40B4-BE49-F238E27FC236}">
                <a16:creationId xmlns:a16="http://schemas.microsoft.com/office/drawing/2014/main" id="{8E860F69-B7B1-45CA-216C-E9A8DA9F6576}"/>
              </a:ext>
            </a:extLst>
          </p:cNvPr>
          <p:cNvSpPr>
            <a:spLocks noGrp="1"/>
          </p:cNvSpPr>
          <p:nvPr>
            <p:ph idx="1"/>
          </p:nvPr>
        </p:nvSpPr>
        <p:spPr>
          <a:xfrm>
            <a:off x="4656667" y="2133600"/>
            <a:ext cx="6847944" cy="3777622"/>
          </a:xfrm>
        </p:spPr>
        <p:txBody>
          <a:bodyPr>
            <a:normAutofit/>
          </a:bodyPr>
          <a:lstStyle/>
          <a:p>
            <a:pPr>
              <a:buFont typeface="Wingdings" panose="05000000000000000000" pitchFamily="2" charset="2"/>
              <a:buChar char="§"/>
            </a:pPr>
            <a:r>
              <a:rPr lang="en-US" dirty="0"/>
              <a:t>Add staff members</a:t>
            </a:r>
          </a:p>
          <a:p>
            <a:pPr>
              <a:buFont typeface="Wingdings" panose="05000000000000000000" pitchFamily="2" charset="2"/>
              <a:buChar char="§"/>
            </a:pPr>
            <a:r>
              <a:rPr lang="en-US" dirty="0"/>
              <a:t>Add room type</a:t>
            </a:r>
          </a:p>
          <a:p>
            <a:pPr>
              <a:buFont typeface="Wingdings" panose="05000000000000000000" pitchFamily="2" charset="2"/>
              <a:buChar char="§"/>
            </a:pPr>
            <a:r>
              <a:rPr lang="en-US" dirty="0"/>
              <a:t>Add rooms</a:t>
            </a:r>
          </a:p>
          <a:p>
            <a:pPr>
              <a:buFont typeface="Wingdings" panose="05000000000000000000" pitchFamily="2" charset="2"/>
              <a:buChar char="§"/>
            </a:pPr>
            <a:r>
              <a:rPr lang="en-US" dirty="0"/>
              <a:t>Can check for current, upcoming and booking history</a:t>
            </a:r>
          </a:p>
        </p:txBody>
      </p:sp>
      <p:pic>
        <p:nvPicPr>
          <p:cNvPr id="42" name="Picture 41" descr="Blank canvas on the wall in a modern office">
            <a:extLst>
              <a:ext uri="{FF2B5EF4-FFF2-40B4-BE49-F238E27FC236}">
                <a16:creationId xmlns:a16="http://schemas.microsoft.com/office/drawing/2014/main" id="{1A86266F-8C43-E883-47CF-066D10B97C10}"/>
              </a:ext>
            </a:extLst>
          </p:cNvPr>
          <p:cNvPicPr>
            <a:picLocks noChangeAspect="1"/>
          </p:cNvPicPr>
          <p:nvPr/>
        </p:nvPicPr>
        <p:blipFill rotWithShape="1">
          <a:blip r:embed="rId2"/>
          <a:srcRect l="38112" r="35408" b="-2"/>
          <a:stretch/>
        </p:blipFill>
        <p:spPr>
          <a:xfrm>
            <a:off x="20" y="1730"/>
            <a:ext cx="2720524" cy="6858000"/>
          </a:xfrm>
          <a:prstGeom prst="rect">
            <a:avLst/>
          </a:prstGeom>
        </p:spPr>
      </p:pic>
    </p:spTree>
    <p:extLst>
      <p:ext uri="{BB962C8B-B14F-4D97-AF65-F5344CB8AC3E}">
        <p14:creationId xmlns:p14="http://schemas.microsoft.com/office/powerpoint/2010/main" val="161589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65E8-3BE0-3CF8-4ED6-532FE096CA71}"/>
              </a:ext>
            </a:extLst>
          </p:cNvPr>
          <p:cNvSpPr>
            <a:spLocks noGrp="1"/>
          </p:cNvSpPr>
          <p:nvPr>
            <p:ph type="title"/>
          </p:nvPr>
        </p:nvSpPr>
        <p:spPr>
          <a:xfrm>
            <a:off x="4659520" y="624110"/>
            <a:ext cx="6845092" cy="1280890"/>
          </a:xfrm>
        </p:spPr>
        <p:txBody>
          <a:bodyPr>
            <a:normAutofit/>
          </a:bodyPr>
          <a:lstStyle/>
          <a:p>
            <a:r>
              <a:rPr lang="en-US" dirty="0">
                <a:latin typeface="Baskerville Old Face" panose="02020602080505020303" pitchFamily="18" charset="0"/>
              </a:rPr>
              <a:t>STAFF</a:t>
            </a:r>
          </a:p>
        </p:txBody>
      </p:sp>
      <p:sp>
        <p:nvSpPr>
          <p:cNvPr id="3" name="Content Placeholder 2">
            <a:extLst>
              <a:ext uri="{FF2B5EF4-FFF2-40B4-BE49-F238E27FC236}">
                <a16:creationId xmlns:a16="http://schemas.microsoft.com/office/drawing/2014/main" id="{3EEC1828-E4B9-2AB4-70A3-544411EDA043}"/>
              </a:ext>
            </a:extLst>
          </p:cNvPr>
          <p:cNvSpPr>
            <a:spLocks noGrp="1"/>
          </p:cNvSpPr>
          <p:nvPr>
            <p:ph idx="1"/>
          </p:nvPr>
        </p:nvSpPr>
        <p:spPr>
          <a:xfrm>
            <a:off x="4656667" y="2133600"/>
            <a:ext cx="6847944" cy="3777622"/>
          </a:xfrm>
        </p:spPr>
        <p:txBody>
          <a:bodyPr>
            <a:normAutofit/>
          </a:bodyPr>
          <a:lstStyle/>
          <a:p>
            <a:pPr>
              <a:buFont typeface="Wingdings" panose="05000000000000000000" pitchFamily="2" charset="2"/>
              <a:buChar char="§"/>
            </a:pPr>
            <a:r>
              <a:rPr lang="en-US" dirty="0"/>
              <a:t>Add room type</a:t>
            </a:r>
          </a:p>
          <a:p>
            <a:pPr>
              <a:buFont typeface="Wingdings" panose="05000000000000000000" pitchFamily="2" charset="2"/>
              <a:buChar char="§"/>
            </a:pPr>
            <a:r>
              <a:rPr lang="en-US" dirty="0"/>
              <a:t>Add rooms available</a:t>
            </a:r>
          </a:p>
          <a:p>
            <a:pPr>
              <a:buFont typeface="Wingdings" panose="05000000000000000000" pitchFamily="2" charset="2"/>
              <a:buChar char="§"/>
            </a:pPr>
            <a:r>
              <a:rPr lang="en-US" dirty="0"/>
              <a:t>Can collect amount from customer</a:t>
            </a:r>
          </a:p>
          <a:p>
            <a:pPr>
              <a:buFont typeface="Wingdings" panose="05000000000000000000" pitchFamily="2" charset="2"/>
              <a:buChar char="§"/>
            </a:pPr>
            <a:r>
              <a:rPr lang="en-US" dirty="0"/>
              <a:t>Can check-in and check-out for customer</a:t>
            </a:r>
          </a:p>
          <a:p>
            <a:pPr>
              <a:buFont typeface="Wingdings" panose="05000000000000000000" pitchFamily="2" charset="2"/>
              <a:buChar char="§"/>
            </a:pPr>
            <a:r>
              <a:rPr lang="en-US" dirty="0"/>
              <a:t>Can add additional charges (if applicable) at customer checkout</a:t>
            </a:r>
          </a:p>
        </p:txBody>
      </p:sp>
      <p:pic>
        <p:nvPicPr>
          <p:cNvPr id="5" name="Picture 4" descr="Drawings on colourful paper">
            <a:extLst>
              <a:ext uri="{FF2B5EF4-FFF2-40B4-BE49-F238E27FC236}">
                <a16:creationId xmlns:a16="http://schemas.microsoft.com/office/drawing/2014/main" id="{73463291-9310-B688-C7CD-5EE997BEFEB0}"/>
              </a:ext>
            </a:extLst>
          </p:cNvPr>
          <p:cNvPicPr>
            <a:picLocks noChangeAspect="1"/>
          </p:cNvPicPr>
          <p:nvPr/>
        </p:nvPicPr>
        <p:blipFill rotWithShape="1">
          <a:blip r:embed="rId2"/>
          <a:srcRect l="26632" r="46888" b="-2"/>
          <a:stretch/>
        </p:blipFill>
        <p:spPr>
          <a:xfrm>
            <a:off x="20" y="1730"/>
            <a:ext cx="2720524" cy="6858000"/>
          </a:xfrm>
          <a:prstGeom prst="rect">
            <a:avLst/>
          </a:prstGeom>
        </p:spPr>
      </p:pic>
    </p:spTree>
    <p:extLst>
      <p:ext uri="{BB962C8B-B14F-4D97-AF65-F5344CB8AC3E}">
        <p14:creationId xmlns:p14="http://schemas.microsoft.com/office/powerpoint/2010/main" val="407594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AA5B-A383-BFCE-2F6F-A49244DB3C4D}"/>
              </a:ext>
            </a:extLst>
          </p:cNvPr>
          <p:cNvSpPr>
            <a:spLocks noGrp="1"/>
          </p:cNvSpPr>
          <p:nvPr>
            <p:ph type="title"/>
          </p:nvPr>
        </p:nvSpPr>
        <p:spPr/>
        <p:txBody>
          <a:bodyPr/>
          <a:lstStyle/>
          <a:p>
            <a:r>
              <a:rPr lang="en-IN" dirty="0"/>
              <a:t>My role as a Technical lead</a:t>
            </a:r>
          </a:p>
        </p:txBody>
      </p:sp>
      <p:sp>
        <p:nvSpPr>
          <p:cNvPr id="3" name="Content Placeholder 2">
            <a:extLst>
              <a:ext uri="{FF2B5EF4-FFF2-40B4-BE49-F238E27FC236}">
                <a16:creationId xmlns:a16="http://schemas.microsoft.com/office/drawing/2014/main" id="{7EA15412-F818-CE15-CD9A-3E2D2D86662F}"/>
              </a:ext>
            </a:extLst>
          </p:cNvPr>
          <p:cNvSpPr>
            <a:spLocks noGrp="1"/>
          </p:cNvSpPr>
          <p:nvPr>
            <p:ph idx="1"/>
          </p:nvPr>
        </p:nvSpPr>
        <p:spPr/>
        <p:txBody>
          <a:bodyPr>
            <a:normAutofit/>
          </a:bodyPr>
          <a:lstStyle/>
          <a:p>
            <a:r>
              <a:rPr lang="en-IN" sz="2000" dirty="0"/>
              <a:t>Handled the project using different technologies by collaborating with the team members and identifying the potential in them .</a:t>
            </a:r>
          </a:p>
          <a:p>
            <a:r>
              <a:rPr lang="en-IN" sz="2000" dirty="0"/>
              <a:t>Used the best optimized way and minimal complexity to design</a:t>
            </a:r>
          </a:p>
          <a:p>
            <a:r>
              <a:rPr lang="en-US" sz="2000" b="0" i="0" dirty="0">
                <a:solidFill>
                  <a:schemeClr val="tx1"/>
                </a:solidFill>
                <a:effectLst/>
                <a:latin typeface="Söhne"/>
              </a:rPr>
              <a:t>As the Technical Lead for the project, I leveraged various technologies while collaborating closely with team members, tapping into their unique skill sets, and identifying their potential to contribute effectively to the project's success. By fostering a culture of collaboration and innovation, I ensured that each team member had the opportunity to shine and contribute meaningfully to our collective goals.</a:t>
            </a:r>
            <a:endParaRPr lang="en-IN" sz="2000" dirty="0">
              <a:solidFill>
                <a:schemeClr val="tx1"/>
              </a:solidFill>
            </a:endParaRPr>
          </a:p>
        </p:txBody>
      </p:sp>
    </p:spTree>
    <p:extLst>
      <p:ext uri="{BB962C8B-B14F-4D97-AF65-F5344CB8AC3E}">
        <p14:creationId xmlns:p14="http://schemas.microsoft.com/office/powerpoint/2010/main" val="2861381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593A-46DA-129A-F067-E1DAC34DF9FD}"/>
              </a:ext>
            </a:extLst>
          </p:cNvPr>
          <p:cNvSpPr>
            <a:spLocks noGrp="1"/>
          </p:cNvSpPr>
          <p:nvPr>
            <p:ph type="title"/>
          </p:nvPr>
        </p:nvSpPr>
        <p:spPr>
          <a:xfrm>
            <a:off x="4659520" y="624110"/>
            <a:ext cx="6845092" cy="1280890"/>
          </a:xfrm>
        </p:spPr>
        <p:txBody>
          <a:bodyPr>
            <a:normAutofit/>
          </a:bodyPr>
          <a:lstStyle/>
          <a:p>
            <a:r>
              <a:rPr lang="en-US" dirty="0">
                <a:latin typeface="Baskerville Old Face" panose="02020602080505020303" pitchFamily="18" charset="0"/>
              </a:rPr>
              <a:t>Customer</a:t>
            </a:r>
          </a:p>
        </p:txBody>
      </p:sp>
      <p:sp>
        <p:nvSpPr>
          <p:cNvPr id="3" name="Content Placeholder 2">
            <a:extLst>
              <a:ext uri="{FF2B5EF4-FFF2-40B4-BE49-F238E27FC236}">
                <a16:creationId xmlns:a16="http://schemas.microsoft.com/office/drawing/2014/main" id="{3E317EAC-77D4-6D6F-36A8-EC7F757E7FEE}"/>
              </a:ext>
            </a:extLst>
          </p:cNvPr>
          <p:cNvSpPr>
            <a:spLocks noGrp="1"/>
          </p:cNvSpPr>
          <p:nvPr>
            <p:ph idx="1"/>
          </p:nvPr>
        </p:nvSpPr>
        <p:spPr>
          <a:xfrm>
            <a:off x="4656667" y="2133600"/>
            <a:ext cx="6847944" cy="3777622"/>
          </a:xfrm>
        </p:spPr>
        <p:txBody>
          <a:bodyPr>
            <a:normAutofit/>
          </a:bodyPr>
          <a:lstStyle/>
          <a:p>
            <a:pPr>
              <a:buFont typeface="Wingdings" panose="05000000000000000000" pitchFamily="2" charset="2"/>
              <a:buChar char="§"/>
            </a:pPr>
            <a:r>
              <a:rPr lang="en-US" dirty="0"/>
              <a:t>Registration</a:t>
            </a:r>
          </a:p>
          <a:p>
            <a:pPr>
              <a:buFont typeface="Wingdings" panose="05000000000000000000" pitchFamily="2" charset="2"/>
              <a:buChar char="§"/>
            </a:pPr>
            <a:r>
              <a:rPr lang="en-US" dirty="0"/>
              <a:t>Search and book a room</a:t>
            </a:r>
          </a:p>
          <a:p>
            <a:pPr>
              <a:buFont typeface="Wingdings" panose="05000000000000000000" pitchFamily="2" charset="2"/>
              <a:buChar char="§"/>
            </a:pPr>
            <a:r>
              <a:rPr lang="en-US" dirty="0"/>
              <a:t>Pay cash online via card</a:t>
            </a:r>
          </a:p>
          <a:p>
            <a:pPr>
              <a:buFont typeface="Wingdings" panose="05000000000000000000" pitchFamily="2" charset="2"/>
              <a:buChar char="§"/>
            </a:pPr>
            <a:r>
              <a:rPr lang="en-US" dirty="0"/>
              <a:t>Can view his bookings</a:t>
            </a:r>
          </a:p>
          <a:p>
            <a:pPr>
              <a:buFont typeface="Wingdings" panose="05000000000000000000" pitchFamily="2" charset="2"/>
              <a:buChar char="§"/>
            </a:pPr>
            <a:r>
              <a:rPr lang="en-US" dirty="0"/>
              <a:t>Can cancel booking</a:t>
            </a:r>
          </a:p>
        </p:txBody>
      </p:sp>
      <p:pic>
        <p:nvPicPr>
          <p:cNvPr id="5" name="Picture 4" descr="Open book with pen on desk">
            <a:extLst>
              <a:ext uri="{FF2B5EF4-FFF2-40B4-BE49-F238E27FC236}">
                <a16:creationId xmlns:a16="http://schemas.microsoft.com/office/drawing/2014/main" id="{8C04B7C3-09FA-7527-3430-858AE7410C96}"/>
              </a:ext>
            </a:extLst>
          </p:cNvPr>
          <p:cNvPicPr>
            <a:picLocks noChangeAspect="1"/>
          </p:cNvPicPr>
          <p:nvPr/>
        </p:nvPicPr>
        <p:blipFill rotWithShape="1">
          <a:blip r:embed="rId2"/>
          <a:srcRect l="44446" r="29174"/>
          <a:stretch/>
        </p:blipFill>
        <p:spPr>
          <a:xfrm>
            <a:off x="20" y="1730"/>
            <a:ext cx="2720524" cy="6858000"/>
          </a:xfrm>
          <a:prstGeom prst="rect">
            <a:avLst/>
          </a:prstGeom>
        </p:spPr>
      </p:pic>
    </p:spTree>
    <p:extLst>
      <p:ext uri="{BB962C8B-B14F-4D97-AF65-F5344CB8AC3E}">
        <p14:creationId xmlns:p14="http://schemas.microsoft.com/office/powerpoint/2010/main" val="282049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B312-7C80-B5F8-AF55-CD1B2D1F24F8}"/>
              </a:ext>
            </a:extLst>
          </p:cNvPr>
          <p:cNvSpPr>
            <a:spLocks noGrp="1"/>
          </p:cNvSpPr>
          <p:nvPr>
            <p:ph type="title"/>
          </p:nvPr>
        </p:nvSpPr>
        <p:spPr/>
        <p:txBody>
          <a:bodyPr/>
          <a:lstStyle/>
          <a:p>
            <a:r>
              <a:rPr lang="en-US" dirty="0">
                <a:latin typeface="Baskerville Old Face" panose="02020602080505020303" pitchFamily="18" charset="0"/>
              </a:rPr>
              <a:t>Features</a:t>
            </a:r>
          </a:p>
        </p:txBody>
      </p:sp>
      <p:sp>
        <p:nvSpPr>
          <p:cNvPr id="3" name="Content Placeholder 2">
            <a:extLst>
              <a:ext uri="{FF2B5EF4-FFF2-40B4-BE49-F238E27FC236}">
                <a16:creationId xmlns:a16="http://schemas.microsoft.com/office/drawing/2014/main" id="{E82038D8-B0CD-AA9F-EE5F-C5B3BF9F5144}"/>
              </a:ext>
            </a:extLst>
          </p:cNvPr>
          <p:cNvSpPr>
            <a:spLocks noGrp="1"/>
          </p:cNvSpPr>
          <p:nvPr>
            <p:ph idx="1"/>
          </p:nvPr>
        </p:nvSpPr>
        <p:spPr/>
        <p:txBody>
          <a:bodyPr/>
          <a:lstStyle/>
          <a:p>
            <a:pPr>
              <a:buFont typeface="Wingdings" panose="05000000000000000000" pitchFamily="2" charset="2"/>
              <a:buChar char="§"/>
            </a:pPr>
            <a:r>
              <a:rPr lang="en-US" dirty="0"/>
              <a:t> This application helps us to book a room online beforehand.</a:t>
            </a:r>
          </a:p>
          <a:p>
            <a:pPr>
              <a:buFont typeface="Wingdings" panose="05000000000000000000" pitchFamily="2" charset="2"/>
              <a:buChar char="§"/>
            </a:pPr>
            <a:r>
              <a:rPr lang="en-US" dirty="0"/>
              <a:t> This application allows user to pay online during hotel room booking or later during checkout time.</a:t>
            </a:r>
          </a:p>
          <a:p>
            <a:pPr>
              <a:buFont typeface="Wingdings" panose="05000000000000000000" pitchFamily="2" charset="2"/>
              <a:buChar char="§"/>
            </a:pPr>
            <a:r>
              <a:rPr lang="en-US" dirty="0"/>
              <a:t> Customers have flexibility to cancel the booking at any time.</a:t>
            </a:r>
          </a:p>
          <a:p>
            <a:pPr>
              <a:buFont typeface="Wingdings" panose="05000000000000000000" pitchFamily="2" charset="2"/>
              <a:buChar char="§"/>
            </a:pPr>
            <a:r>
              <a:rPr lang="en-US" dirty="0"/>
              <a:t> Additional charges can be collected by staff during checkout incase of any extra amenities used   by customers.</a:t>
            </a:r>
          </a:p>
          <a:p>
            <a:endParaRPr lang="en-US" dirty="0"/>
          </a:p>
          <a:p>
            <a:endParaRPr lang="en-US" dirty="0"/>
          </a:p>
        </p:txBody>
      </p:sp>
    </p:spTree>
    <p:extLst>
      <p:ext uri="{BB962C8B-B14F-4D97-AF65-F5344CB8AC3E}">
        <p14:creationId xmlns:p14="http://schemas.microsoft.com/office/powerpoint/2010/main" val="414834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p:nvPr/>
        </p:nvSpPr>
        <p:spPr>
          <a:xfrm>
            <a:off x="1013632" y="285067"/>
            <a:ext cx="10081087"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Home Page</a:t>
            </a:r>
            <a:endParaRPr sz="2400" dirty="0">
              <a:latin typeface="Baskerville Old Face" panose="02020602080505020303" pitchFamily="18" charset="0"/>
            </a:endParaRPr>
          </a:p>
        </p:txBody>
      </p:sp>
      <p:sp>
        <p:nvSpPr>
          <p:cNvPr id="95" name="Google Shape;95;p20"/>
          <p:cNvSpPr txBox="1"/>
          <p:nvPr/>
        </p:nvSpPr>
        <p:spPr>
          <a:xfrm>
            <a:off x="559234" y="4906624"/>
            <a:ext cx="11378767" cy="130801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Hotel Management System Homepage in which We can see the Admin and Customer links .By Clicking Admin Page is Redirected to the Admin Login Page or by clicking Customer Page is redirected to the user home Page.</a:t>
            </a:r>
            <a:endParaRPr sz="2000" dirty="0"/>
          </a:p>
        </p:txBody>
      </p:sp>
      <p:pic>
        <p:nvPicPr>
          <p:cNvPr id="3" name="Picture 2">
            <a:extLst>
              <a:ext uri="{FF2B5EF4-FFF2-40B4-BE49-F238E27FC236}">
                <a16:creationId xmlns:a16="http://schemas.microsoft.com/office/drawing/2014/main" id="{4CC23DAC-4FE4-B03F-A711-48B504B1A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06" y="955980"/>
            <a:ext cx="8957187" cy="39404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p:nvPr/>
        </p:nvSpPr>
        <p:spPr>
          <a:xfrm>
            <a:off x="420050" y="271087"/>
            <a:ext cx="1135190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Admin Login Page</a:t>
            </a:r>
            <a:endParaRPr sz="2400" dirty="0">
              <a:latin typeface="Baskerville Old Face" panose="02020602080505020303" pitchFamily="18" charset="0"/>
              <a:ea typeface="Times New Roman"/>
              <a:cs typeface="Times New Roman"/>
              <a:sym typeface="Times New Roman"/>
            </a:endParaRPr>
          </a:p>
        </p:txBody>
      </p:sp>
      <p:sp>
        <p:nvSpPr>
          <p:cNvPr id="102" name="Google Shape;102;p21"/>
          <p:cNvSpPr txBox="1"/>
          <p:nvPr/>
        </p:nvSpPr>
        <p:spPr>
          <a:xfrm>
            <a:off x="574500" y="5362001"/>
            <a:ext cx="109444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Admin Login Page. By entering the Username and Password as admin and clicking on the Login button then the page is redirected to Admin Home Page.</a:t>
            </a:r>
            <a:endParaRPr sz="2000" dirty="0">
              <a:ea typeface="Times New Roman"/>
              <a:cs typeface="Times New Roman"/>
              <a:sym typeface="Times New Roman"/>
            </a:endParaRPr>
          </a:p>
        </p:txBody>
      </p:sp>
      <p:pic>
        <p:nvPicPr>
          <p:cNvPr id="3" name="Picture 2">
            <a:extLst>
              <a:ext uri="{FF2B5EF4-FFF2-40B4-BE49-F238E27FC236}">
                <a16:creationId xmlns:a16="http://schemas.microsoft.com/office/drawing/2014/main" id="{DD719830-58C7-1338-BB7B-54D35ECE0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855" y="1060591"/>
            <a:ext cx="9065342" cy="38397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p:nvPr/>
        </p:nvSpPr>
        <p:spPr>
          <a:xfrm>
            <a:off x="619760" y="197270"/>
            <a:ext cx="1095248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Add Room Type</a:t>
            </a:r>
            <a:endParaRPr sz="2400" dirty="0">
              <a:latin typeface="Baskerville Old Face" panose="02020602080505020303" pitchFamily="18" charset="0"/>
            </a:endParaRPr>
          </a:p>
        </p:txBody>
      </p:sp>
      <p:sp>
        <p:nvSpPr>
          <p:cNvPr id="116" name="Google Shape;116;p23"/>
          <p:cNvSpPr txBox="1"/>
          <p:nvPr/>
        </p:nvSpPr>
        <p:spPr>
          <a:xfrm>
            <a:off x="300780" y="4869336"/>
            <a:ext cx="11768000" cy="1378799"/>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Add Room Type Page. By clicking on this it will display to select the room type name, number of rooms to be added of that type and room price and then click on Add button then the room is added successfully. Example of </a:t>
            </a:r>
            <a:r>
              <a:rPr lang="en-GB" sz="2000" dirty="0" err="1">
                <a:solidFill>
                  <a:schemeClr val="dk1"/>
                </a:solidFill>
                <a:ea typeface="Times New Roman"/>
                <a:cs typeface="Times New Roman"/>
                <a:sym typeface="Times New Roman"/>
              </a:rPr>
              <a:t>beachView</a:t>
            </a:r>
            <a:r>
              <a:rPr lang="en-GB" sz="2000" dirty="0">
                <a:solidFill>
                  <a:schemeClr val="dk1"/>
                </a:solidFill>
                <a:ea typeface="Times New Roman"/>
                <a:cs typeface="Times New Roman"/>
                <a:sym typeface="Times New Roman"/>
              </a:rPr>
              <a:t> and </a:t>
            </a:r>
            <a:r>
              <a:rPr lang="en-GB" sz="2000" dirty="0" err="1">
                <a:solidFill>
                  <a:schemeClr val="dk1"/>
                </a:solidFill>
                <a:ea typeface="Times New Roman"/>
                <a:cs typeface="Times New Roman"/>
                <a:sym typeface="Times New Roman"/>
              </a:rPr>
              <a:t>GardenView</a:t>
            </a:r>
            <a:r>
              <a:rPr lang="en-GB" sz="2400" dirty="0">
                <a:solidFill>
                  <a:schemeClr val="dk1"/>
                </a:solidFill>
                <a:ea typeface="Times New Roman"/>
                <a:cs typeface="Times New Roman"/>
                <a:sym typeface="Times New Roman"/>
              </a:rPr>
              <a:t>.</a:t>
            </a:r>
            <a:endParaRPr sz="2400" dirty="0"/>
          </a:p>
        </p:txBody>
      </p:sp>
      <p:pic>
        <p:nvPicPr>
          <p:cNvPr id="4" name="Picture 3">
            <a:extLst>
              <a:ext uri="{FF2B5EF4-FFF2-40B4-BE49-F238E27FC236}">
                <a16:creationId xmlns:a16="http://schemas.microsoft.com/office/drawing/2014/main" id="{DCCD65BC-B0A3-E019-11A6-189FC0623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73" y="1028988"/>
            <a:ext cx="7405213" cy="38403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p:nvPr/>
        </p:nvSpPr>
        <p:spPr>
          <a:xfrm>
            <a:off x="321100" y="208665"/>
            <a:ext cx="1176800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Add Room</a:t>
            </a:r>
            <a:endParaRPr sz="2400" dirty="0">
              <a:latin typeface="Baskerville Old Face" panose="02020602080505020303" pitchFamily="18" charset="0"/>
            </a:endParaRPr>
          </a:p>
        </p:txBody>
      </p:sp>
      <p:sp>
        <p:nvSpPr>
          <p:cNvPr id="116" name="Google Shape;116;p23"/>
          <p:cNvSpPr txBox="1"/>
          <p:nvPr/>
        </p:nvSpPr>
        <p:spPr>
          <a:xfrm>
            <a:off x="321100" y="5029400"/>
            <a:ext cx="11768000" cy="130801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Add Room </a:t>
            </a:r>
            <a:r>
              <a:rPr lang="en-GB" sz="2000" dirty="0" err="1">
                <a:solidFill>
                  <a:schemeClr val="dk1"/>
                </a:solidFill>
                <a:ea typeface="Times New Roman"/>
                <a:cs typeface="Times New Roman"/>
                <a:sym typeface="Times New Roman"/>
              </a:rPr>
              <a:t>Page.By</a:t>
            </a:r>
            <a:r>
              <a:rPr lang="en-GB" sz="2000" dirty="0">
                <a:solidFill>
                  <a:schemeClr val="dk1"/>
                </a:solidFill>
                <a:ea typeface="Times New Roman"/>
                <a:cs typeface="Times New Roman"/>
                <a:sym typeface="Times New Roman"/>
              </a:rPr>
              <a:t> clicking on this it will display to select the room type like </a:t>
            </a:r>
            <a:r>
              <a:rPr lang="en-GB" sz="2000" dirty="0" err="1">
                <a:solidFill>
                  <a:schemeClr val="dk1"/>
                </a:solidFill>
                <a:ea typeface="Times New Roman"/>
                <a:cs typeface="Times New Roman"/>
                <a:sym typeface="Times New Roman"/>
              </a:rPr>
              <a:t>beachView</a:t>
            </a:r>
            <a:r>
              <a:rPr lang="en-GB" sz="2000" dirty="0">
                <a:solidFill>
                  <a:schemeClr val="dk1"/>
                </a:solidFill>
                <a:ea typeface="Times New Roman"/>
                <a:cs typeface="Times New Roman"/>
                <a:sym typeface="Times New Roman"/>
              </a:rPr>
              <a:t> or </a:t>
            </a:r>
            <a:r>
              <a:rPr lang="en-GB" sz="2000" dirty="0" err="1">
                <a:solidFill>
                  <a:schemeClr val="dk1"/>
                </a:solidFill>
                <a:ea typeface="Times New Roman"/>
                <a:cs typeface="Times New Roman"/>
                <a:sym typeface="Times New Roman"/>
              </a:rPr>
              <a:t>gardenView</a:t>
            </a:r>
            <a:r>
              <a:rPr lang="en-GB" sz="2000" dirty="0">
                <a:solidFill>
                  <a:schemeClr val="dk1"/>
                </a:solidFill>
                <a:ea typeface="Times New Roman"/>
                <a:cs typeface="Times New Roman"/>
                <a:sym typeface="Times New Roman"/>
              </a:rPr>
              <a:t>, enter room number, choose room image and description and then click on Add button then the room is added successfully.</a:t>
            </a:r>
            <a:endParaRPr sz="2000" dirty="0"/>
          </a:p>
        </p:txBody>
      </p:sp>
      <p:pic>
        <p:nvPicPr>
          <p:cNvPr id="4" name="Picture 3">
            <a:extLst>
              <a:ext uri="{FF2B5EF4-FFF2-40B4-BE49-F238E27FC236}">
                <a16:creationId xmlns:a16="http://schemas.microsoft.com/office/drawing/2014/main" id="{EB9D5770-4924-24AE-9C93-DB8EA9F51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5" y="1046281"/>
            <a:ext cx="7964129" cy="36497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p:nvPr/>
        </p:nvSpPr>
        <p:spPr>
          <a:xfrm>
            <a:off x="304800" y="380134"/>
            <a:ext cx="11768267"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User Registration Page</a:t>
            </a:r>
            <a:endParaRPr sz="2400" dirty="0">
              <a:latin typeface="Baskerville Old Face" panose="02020602080505020303" pitchFamily="18" charset="0"/>
            </a:endParaRPr>
          </a:p>
        </p:txBody>
      </p:sp>
      <p:sp>
        <p:nvSpPr>
          <p:cNvPr id="130" name="Google Shape;130;p25"/>
          <p:cNvSpPr txBox="1"/>
          <p:nvPr/>
        </p:nvSpPr>
        <p:spPr>
          <a:xfrm>
            <a:off x="392133" y="4957490"/>
            <a:ext cx="115936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User Registration Page. In this page we can enter the name, email, phone, address, password, confirm password and the last we can click on the register button then the user registered successfully.</a:t>
            </a:r>
            <a:endParaRPr sz="2000" dirty="0">
              <a:ea typeface="Times New Roman"/>
              <a:cs typeface="Times New Roman"/>
              <a:sym typeface="Times New Roman"/>
            </a:endParaRPr>
          </a:p>
        </p:txBody>
      </p:sp>
      <p:pic>
        <p:nvPicPr>
          <p:cNvPr id="5" name="Picture 4">
            <a:extLst>
              <a:ext uri="{FF2B5EF4-FFF2-40B4-BE49-F238E27FC236}">
                <a16:creationId xmlns:a16="http://schemas.microsoft.com/office/drawing/2014/main" id="{1015176C-0D6C-1D85-BDB0-37900D25D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510" y="1085390"/>
            <a:ext cx="8558980" cy="383775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406400" y="164214"/>
            <a:ext cx="1137919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Customer Login Page</a:t>
            </a:r>
            <a:endParaRPr sz="2400" dirty="0">
              <a:latin typeface="Baskerville Old Face" panose="02020602080505020303" pitchFamily="18" charset="0"/>
            </a:endParaRPr>
          </a:p>
        </p:txBody>
      </p:sp>
      <p:sp>
        <p:nvSpPr>
          <p:cNvPr id="137" name="Google Shape;137;p26"/>
          <p:cNvSpPr txBox="1"/>
          <p:nvPr/>
        </p:nvSpPr>
        <p:spPr>
          <a:xfrm>
            <a:off x="497840" y="4927600"/>
            <a:ext cx="10767527"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Customer Login page. We can enter the Existing and the password and last we can click on the Login button then the page will be redirected to the User Home Page.</a:t>
            </a:r>
            <a:endParaRPr sz="2000" dirty="0"/>
          </a:p>
        </p:txBody>
      </p:sp>
      <p:pic>
        <p:nvPicPr>
          <p:cNvPr id="3" name="Picture 2">
            <a:extLst>
              <a:ext uri="{FF2B5EF4-FFF2-40B4-BE49-F238E27FC236}">
                <a16:creationId xmlns:a16="http://schemas.microsoft.com/office/drawing/2014/main" id="{9F468C6C-49FA-AF99-2256-576350FAB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64" y="1006541"/>
            <a:ext cx="6400472" cy="39210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274447" y="181132"/>
            <a:ext cx="11643105"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Reserve Room</a:t>
            </a:r>
            <a:endParaRPr sz="2400" dirty="0">
              <a:latin typeface="Baskerville Old Face" panose="02020602080505020303" pitchFamily="18" charset="0"/>
            </a:endParaRPr>
          </a:p>
        </p:txBody>
      </p:sp>
      <p:sp>
        <p:nvSpPr>
          <p:cNvPr id="144" name="Google Shape;144;p27"/>
          <p:cNvSpPr txBox="1"/>
          <p:nvPr/>
        </p:nvSpPr>
        <p:spPr>
          <a:xfrm>
            <a:off x="400267" y="5061067"/>
            <a:ext cx="111820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Reserve Room Page. Here the user chooses the check-in, check-out, number of rooms required and clicks on the reserve button.</a:t>
            </a:r>
            <a:endParaRPr sz="2000" dirty="0"/>
          </a:p>
        </p:txBody>
      </p:sp>
      <p:pic>
        <p:nvPicPr>
          <p:cNvPr id="4" name="Picture 3">
            <a:extLst>
              <a:ext uri="{FF2B5EF4-FFF2-40B4-BE49-F238E27FC236}">
                <a16:creationId xmlns:a16="http://schemas.microsoft.com/office/drawing/2014/main" id="{1EEE1A30-1EF9-A644-A2BD-B35215DC4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221" y="971847"/>
            <a:ext cx="8318091" cy="38496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8"/>
          <p:cNvSpPr txBox="1"/>
          <p:nvPr/>
        </p:nvSpPr>
        <p:spPr>
          <a:xfrm>
            <a:off x="654751" y="5017434"/>
            <a:ext cx="105484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After clicking on the reserve button it shows  details about type of room available in hotel and the customer selects room type based on his choice.</a:t>
            </a:r>
            <a:endParaRPr sz="2000" dirty="0"/>
          </a:p>
        </p:txBody>
      </p:sp>
      <p:sp>
        <p:nvSpPr>
          <p:cNvPr id="6" name="Google Shape;142;p27">
            <a:extLst>
              <a:ext uri="{FF2B5EF4-FFF2-40B4-BE49-F238E27FC236}">
                <a16:creationId xmlns:a16="http://schemas.microsoft.com/office/drawing/2014/main" id="{B4E634C1-35F1-35A4-F634-F6B710EED328}"/>
              </a:ext>
            </a:extLst>
          </p:cNvPr>
          <p:cNvSpPr txBox="1"/>
          <p:nvPr/>
        </p:nvSpPr>
        <p:spPr>
          <a:xfrm>
            <a:off x="396239" y="199629"/>
            <a:ext cx="1139951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View Rooms</a:t>
            </a:r>
            <a:endParaRPr sz="2400" dirty="0">
              <a:latin typeface="Baskerville Old Face" panose="02020602080505020303" pitchFamily="18" charset="0"/>
            </a:endParaRPr>
          </a:p>
        </p:txBody>
      </p:sp>
      <p:pic>
        <p:nvPicPr>
          <p:cNvPr id="3" name="Picture 2">
            <a:extLst>
              <a:ext uri="{FF2B5EF4-FFF2-40B4-BE49-F238E27FC236}">
                <a16:creationId xmlns:a16="http://schemas.microsoft.com/office/drawing/2014/main" id="{C32606BD-51A1-7BF2-8AD4-D006D0677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599" y="971847"/>
            <a:ext cx="8060801" cy="39442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CD3E7-CFA0-29D2-A483-833B1303C098}"/>
              </a:ext>
            </a:extLst>
          </p:cNvPr>
          <p:cNvSpPr>
            <a:spLocks noGrp="1"/>
          </p:cNvSpPr>
          <p:nvPr>
            <p:ph type="title"/>
          </p:nvPr>
        </p:nvSpPr>
        <p:spPr>
          <a:xfrm>
            <a:off x="4245212" y="263527"/>
            <a:ext cx="7304531" cy="1450757"/>
          </a:xfrm>
        </p:spPr>
        <p:txBody>
          <a:bodyPr vert="horz" lIns="91440" tIns="45720" rIns="91440" bIns="45720" rtlCol="0" anchor="b">
            <a:normAutofit/>
          </a:bodyPr>
          <a:lstStyle/>
          <a:p>
            <a:r>
              <a:rPr lang="en-US" b="1" kern="1200" spc="-50" baseline="0" dirty="0">
                <a:solidFill>
                  <a:schemeClr val="tx1">
                    <a:lumMod val="75000"/>
                    <a:lumOff val="25000"/>
                  </a:schemeClr>
                </a:solidFill>
                <a:latin typeface="Baskerville Old Face" panose="02020602080505020303" pitchFamily="18" charset="0"/>
              </a:rPr>
              <a:t>Project Description</a:t>
            </a:r>
          </a:p>
        </p:txBody>
      </p:sp>
      <p:pic>
        <p:nvPicPr>
          <p:cNvPr id="48" name="Picture 47">
            <a:extLst>
              <a:ext uri="{FF2B5EF4-FFF2-40B4-BE49-F238E27FC236}">
                <a16:creationId xmlns:a16="http://schemas.microsoft.com/office/drawing/2014/main" id="{5817B2CD-D455-AE57-6A72-EBFDF9994A5D}"/>
              </a:ext>
            </a:extLst>
          </p:cNvPr>
          <p:cNvPicPr>
            <a:picLocks noChangeAspect="1"/>
          </p:cNvPicPr>
          <p:nvPr/>
        </p:nvPicPr>
        <p:blipFill rotWithShape="1">
          <a:blip r:embed="rId2"/>
          <a:srcRect l="6282" r="55610"/>
          <a:stretch/>
        </p:blipFill>
        <p:spPr>
          <a:xfrm>
            <a:off x="20" y="-12128"/>
            <a:ext cx="4127843" cy="6870127"/>
          </a:xfrm>
          <a:prstGeom prst="rect">
            <a:avLst/>
          </a:prstGeom>
        </p:spPr>
      </p:pic>
      <p:sp>
        <p:nvSpPr>
          <p:cNvPr id="19" name="TextBox 18">
            <a:extLst>
              <a:ext uri="{FF2B5EF4-FFF2-40B4-BE49-F238E27FC236}">
                <a16:creationId xmlns:a16="http://schemas.microsoft.com/office/drawing/2014/main" id="{E5AF37C6-EDC9-E549-679A-CC9D9905881B}"/>
              </a:ext>
            </a:extLst>
          </p:cNvPr>
          <p:cNvSpPr txBox="1"/>
          <p:nvPr/>
        </p:nvSpPr>
        <p:spPr>
          <a:xfrm>
            <a:off x="4245212" y="1717334"/>
            <a:ext cx="7637853" cy="3670180"/>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br>
              <a:rPr lang="en-US" sz="1600" b="0" dirty="0">
                <a:solidFill>
                  <a:schemeClr val="tx1">
                    <a:lumMod val="75000"/>
                    <a:lumOff val="25000"/>
                  </a:schemeClr>
                </a:solidFill>
                <a:effectLst/>
              </a:rPr>
            </a:br>
            <a:r>
              <a:rPr lang="en-US" sz="1600" b="0" dirty="0">
                <a:solidFill>
                  <a:schemeClr val="tx1">
                    <a:lumMod val="75000"/>
                    <a:lumOff val="25000"/>
                  </a:schemeClr>
                </a:solidFill>
                <a:effectLst/>
              </a:rPr>
              <a:t>The proposed database application for the hotel management system aims to streamline and enhance various aspects of hotel operations and guest experience. This comprehensive database serves as the central repository of all hotel-related data, facilitating efficient management of reservations, guest information, room availability, staff assignments, billing, and other critical functions. The purpose of the database is to enable seamless communication and coordination across different departments, ensuring timely and accurate service delivery to guests, optimizing resource allocation, and maintaining a high level of guest satisfaction.</a:t>
            </a:r>
          </a:p>
          <a:p>
            <a:pPr defTabSz="914400">
              <a:lnSpc>
                <a:spcPct val="90000"/>
              </a:lnSpc>
              <a:spcAft>
                <a:spcPts val="600"/>
              </a:spcAft>
              <a:buClr>
                <a:schemeClr val="accent1"/>
              </a:buClr>
              <a:buFont typeface="Calibri" panose="020F0502020204030204" pitchFamily="34" charset="0"/>
            </a:pPr>
            <a:endParaRPr lang="en-US" sz="1600" b="0" dirty="0">
              <a:solidFill>
                <a:schemeClr val="tx1">
                  <a:lumMod val="75000"/>
                  <a:lumOff val="25000"/>
                </a:schemeClr>
              </a:solidFill>
              <a:effectLst/>
            </a:endParaRPr>
          </a:p>
          <a:p>
            <a:pPr defTabSz="914400">
              <a:lnSpc>
                <a:spcPct val="90000"/>
              </a:lnSpc>
              <a:spcAft>
                <a:spcPts val="600"/>
              </a:spcAft>
              <a:buClr>
                <a:schemeClr val="accent1"/>
              </a:buClr>
              <a:buFont typeface="Calibri" panose="020F0502020204030204" pitchFamily="34" charset="0"/>
            </a:pPr>
            <a:r>
              <a:rPr lang="en-US" sz="1600" b="0" dirty="0">
                <a:solidFill>
                  <a:schemeClr val="tx1">
                    <a:lumMod val="75000"/>
                    <a:lumOff val="25000"/>
                  </a:schemeClr>
                </a:solidFill>
                <a:effectLst/>
              </a:rPr>
              <a:t>The main users of the system include hotel staff members such as front desk personnel, and management. These users require access to different sets of data, including guest information, room statuses, reservation details, and financial transactions. By having an integrated database, staff members can efficiently manage reservations, track room availability, assign tasks, handle check-ins and check-outs, get payment from guests with their credit cards at the time of check-ins, and charge the customers on check-outs if they have damaged something in the room. This system is also used by guests to make reservations and update the reservation from the website. So, it's not necessary tocall the staff of the hotel to update or create the reservation.</a:t>
            </a:r>
            <a:br>
              <a:rPr lang="en-US" sz="1600" b="0" i="0" dirty="0">
                <a:solidFill>
                  <a:schemeClr val="tx1">
                    <a:lumMod val="75000"/>
                    <a:lumOff val="25000"/>
                  </a:schemeClr>
                </a:solidFill>
                <a:effectLst/>
              </a:rPr>
            </a:br>
            <a:endParaRPr lang="en-US" sz="1600" dirty="0">
              <a:solidFill>
                <a:schemeClr val="tx1">
                  <a:lumMod val="75000"/>
                  <a:lumOff val="25000"/>
                </a:schemeClr>
              </a:solidFill>
            </a:endParaRPr>
          </a:p>
        </p:txBody>
      </p:sp>
      <p:sp>
        <p:nvSpPr>
          <p:cNvPr id="5" name="AutoShape 2">
            <a:extLst>
              <a:ext uri="{FF2B5EF4-FFF2-40B4-BE49-F238E27FC236}">
                <a16:creationId xmlns:a16="http://schemas.microsoft.com/office/drawing/2014/main" id="{260C1F61-664B-FB30-C1A3-2760DB5428DB}"/>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6" name="AutoShape 3">
            <a:extLst>
              <a:ext uri="{FF2B5EF4-FFF2-40B4-BE49-F238E27FC236}">
                <a16:creationId xmlns:a16="http://schemas.microsoft.com/office/drawing/2014/main" id="{9C7AA3A4-CFED-B557-59AC-0092FDD11DE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7" name="AutoShape 4">
            <a:extLst>
              <a:ext uri="{FF2B5EF4-FFF2-40B4-BE49-F238E27FC236}">
                <a16:creationId xmlns:a16="http://schemas.microsoft.com/office/drawing/2014/main" id="{D7E74927-F311-61C5-F219-9BEC67E7F34B}"/>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8" name="AutoShape 5">
            <a:extLst>
              <a:ext uri="{FF2B5EF4-FFF2-40B4-BE49-F238E27FC236}">
                <a16:creationId xmlns:a16="http://schemas.microsoft.com/office/drawing/2014/main" id="{6F9F0673-3007-F37B-27DE-92BB6B195A0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9" name="AutoShape 6">
            <a:extLst>
              <a:ext uri="{FF2B5EF4-FFF2-40B4-BE49-F238E27FC236}">
                <a16:creationId xmlns:a16="http://schemas.microsoft.com/office/drawing/2014/main" id="{21B1D41F-E92C-22A2-7194-5D177F19203C}"/>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0" name="AutoShape 7">
            <a:extLst>
              <a:ext uri="{FF2B5EF4-FFF2-40B4-BE49-F238E27FC236}">
                <a16:creationId xmlns:a16="http://schemas.microsoft.com/office/drawing/2014/main" id="{D9D4057D-1D4A-B45B-D2B1-BD63BBCC5688}"/>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1" name="AutoShape 8">
            <a:extLst>
              <a:ext uri="{FF2B5EF4-FFF2-40B4-BE49-F238E27FC236}">
                <a16:creationId xmlns:a16="http://schemas.microsoft.com/office/drawing/2014/main" id="{C6C09403-F14F-5F32-4BFD-B7111571AD14}"/>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2" name="AutoShape 9">
            <a:extLst>
              <a:ext uri="{FF2B5EF4-FFF2-40B4-BE49-F238E27FC236}">
                <a16:creationId xmlns:a16="http://schemas.microsoft.com/office/drawing/2014/main" id="{F0BF0675-E457-8792-7F96-C739695A3757}"/>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3" name="AutoShape 10">
            <a:extLst>
              <a:ext uri="{FF2B5EF4-FFF2-40B4-BE49-F238E27FC236}">
                <a16:creationId xmlns:a16="http://schemas.microsoft.com/office/drawing/2014/main" id="{82BA08A3-725A-BB2D-60C7-0CB2B516F46D}"/>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4" name="AutoShape 11">
            <a:extLst>
              <a:ext uri="{FF2B5EF4-FFF2-40B4-BE49-F238E27FC236}">
                <a16:creationId xmlns:a16="http://schemas.microsoft.com/office/drawing/2014/main" id="{2FC6B316-9F45-4DF1-E3AF-26173D93BFF0}"/>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5" name="AutoShape 12">
            <a:extLst>
              <a:ext uri="{FF2B5EF4-FFF2-40B4-BE49-F238E27FC236}">
                <a16:creationId xmlns:a16="http://schemas.microsoft.com/office/drawing/2014/main" id="{2963F301-0E41-BAA9-3373-5863075E12B9}"/>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6" name="AutoShape 13">
            <a:extLst>
              <a:ext uri="{FF2B5EF4-FFF2-40B4-BE49-F238E27FC236}">
                <a16:creationId xmlns:a16="http://schemas.microsoft.com/office/drawing/2014/main" id="{50450B56-A503-3940-CF0A-DCBAAB6BF4A6}"/>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7" name="AutoShape 14">
            <a:extLst>
              <a:ext uri="{FF2B5EF4-FFF2-40B4-BE49-F238E27FC236}">
                <a16:creationId xmlns:a16="http://schemas.microsoft.com/office/drawing/2014/main" id="{CCA91354-B135-FFBC-5EE2-5CF38562D7AB}"/>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8" name="Rectangle 15">
            <a:extLst>
              <a:ext uri="{FF2B5EF4-FFF2-40B4-BE49-F238E27FC236}">
                <a16:creationId xmlns:a16="http://schemas.microsoft.com/office/drawing/2014/main" id="{A5177D4F-B7D9-40FA-5491-50A4DC95A311}"/>
              </a:ext>
            </a:extLst>
          </p:cNvPr>
          <p:cNvSpPr>
            <a:spLocks noChangeArrowheads="1"/>
          </p:cNvSpPr>
          <p:nvPr/>
        </p:nvSpPr>
        <p:spPr bwMode="auto">
          <a:xfrm>
            <a:off x="0" y="656609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In summary, the hotel management system's database application is designed to fulfill the crucial role of organizing, storing, and managing hotel-related data to improve guest experiences, operational efficiency, and overall service quality. By addressing the needs of different users and providing solutions to common challenges, the system contributes to the successful functioning of </a:t>
            </a:r>
            <a:br>
              <a:rPr kumimoji="0" lang="en-US" altLang="en-US" sz="10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071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8"/>
          <p:cNvSpPr txBox="1"/>
          <p:nvPr/>
        </p:nvSpPr>
        <p:spPr>
          <a:xfrm>
            <a:off x="563311" y="4857135"/>
            <a:ext cx="10548400" cy="130801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After clicking on the select button it shows the payment details for the user. Now user will pay the advance amount by giving the card details and click on Pay button to book the room. We also have an option to pay later during check-in.</a:t>
            </a:r>
            <a:endParaRPr sz="2000" dirty="0"/>
          </a:p>
        </p:txBody>
      </p:sp>
      <p:sp>
        <p:nvSpPr>
          <p:cNvPr id="6" name="Google Shape;142;p27">
            <a:extLst>
              <a:ext uri="{FF2B5EF4-FFF2-40B4-BE49-F238E27FC236}">
                <a16:creationId xmlns:a16="http://schemas.microsoft.com/office/drawing/2014/main" id="{B4E634C1-35F1-35A4-F634-F6B710EED328}"/>
              </a:ext>
            </a:extLst>
          </p:cNvPr>
          <p:cNvSpPr txBox="1"/>
          <p:nvPr/>
        </p:nvSpPr>
        <p:spPr>
          <a:xfrm>
            <a:off x="381000" y="193358"/>
            <a:ext cx="1142999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Customer Payment</a:t>
            </a:r>
            <a:endParaRPr sz="2400" dirty="0">
              <a:latin typeface="Baskerville Old Face" panose="02020602080505020303" pitchFamily="18" charset="0"/>
            </a:endParaRPr>
          </a:p>
        </p:txBody>
      </p:sp>
      <p:pic>
        <p:nvPicPr>
          <p:cNvPr id="4" name="Picture 3">
            <a:extLst>
              <a:ext uri="{FF2B5EF4-FFF2-40B4-BE49-F238E27FC236}">
                <a16:creationId xmlns:a16="http://schemas.microsoft.com/office/drawing/2014/main" id="{85A088FD-ED9E-66E7-C6AA-01386128A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477" y="971847"/>
            <a:ext cx="8731046" cy="3885288"/>
          </a:xfrm>
          <a:prstGeom prst="rect">
            <a:avLst/>
          </a:prstGeom>
        </p:spPr>
      </p:pic>
    </p:spTree>
    <p:extLst>
      <p:ext uri="{BB962C8B-B14F-4D97-AF65-F5344CB8AC3E}">
        <p14:creationId xmlns:p14="http://schemas.microsoft.com/office/powerpoint/2010/main" val="276596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p:nvPr/>
        </p:nvSpPr>
        <p:spPr>
          <a:xfrm>
            <a:off x="325120" y="197357"/>
            <a:ext cx="1152144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cs typeface="Times New Roman"/>
                <a:sym typeface="Times New Roman"/>
              </a:rPr>
              <a:t>Reservations</a:t>
            </a:r>
            <a:endParaRPr sz="2400" dirty="0">
              <a:latin typeface="Baskerville Old Face" panose="02020602080505020303" pitchFamily="18" charset="0"/>
            </a:endParaRPr>
          </a:p>
        </p:txBody>
      </p:sp>
      <p:sp>
        <p:nvSpPr>
          <p:cNvPr id="163" name="Google Shape;163;p30"/>
          <p:cNvSpPr txBox="1"/>
          <p:nvPr/>
        </p:nvSpPr>
        <p:spPr>
          <a:xfrm>
            <a:off x="418000" y="4881847"/>
            <a:ext cx="113560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Reservations Page. Here the customer can see the room booked details. In this page we can see the see the payment details and also there is a cancel button to cancel the booking. </a:t>
            </a:r>
            <a:endParaRPr sz="2000" dirty="0"/>
          </a:p>
        </p:txBody>
      </p:sp>
      <p:pic>
        <p:nvPicPr>
          <p:cNvPr id="3" name="Picture 2">
            <a:extLst>
              <a:ext uri="{FF2B5EF4-FFF2-40B4-BE49-F238E27FC236}">
                <a16:creationId xmlns:a16="http://schemas.microsoft.com/office/drawing/2014/main" id="{79301EB2-3C51-FE56-BBF3-892A92AAE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19" y="868270"/>
            <a:ext cx="9193161" cy="37989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203201" y="244452"/>
            <a:ext cx="1198879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Staff Login Page</a:t>
            </a:r>
            <a:endParaRPr sz="2400" dirty="0">
              <a:latin typeface="Baskerville Old Face" panose="02020602080505020303" pitchFamily="18" charset="0"/>
            </a:endParaRPr>
          </a:p>
        </p:txBody>
      </p:sp>
      <p:sp>
        <p:nvSpPr>
          <p:cNvPr id="137" name="Google Shape;137;p26"/>
          <p:cNvSpPr txBox="1"/>
          <p:nvPr/>
        </p:nvSpPr>
        <p:spPr>
          <a:xfrm>
            <a:off x="685367" y="5124434"/>
            <a:ext cx="105800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This is the staff Login page. Hotel Staff can enter their name and password and can click on the Login button then the page will be redirected to the staff Home Page.</a:t>
            </a:r>
            <a:endParaRPr sz="2000" dirty="0"/>
          </a:p>
        </p:txBody>
      </p:sp>
      <p:pic>
        <p:nvPicPr>
          <p:cNvPr id="4" name="Picture 3">
            <a:extLst>
              <a:ext uri="{FF2B5EF4-FFF2-40B4-BE49-F238E27FC236}">
                <a16:creationId xmlns:a16="http://schemas.microsoft.com/office/drawing/2014/main" id="{E810D0A4-1008-5D35-939C-BEB370A5597D}"/>
              </a:ext>
            </a:extLst>
          </p:cNvPr>
          <p:cNvPicPr>
            <a:picLocks noChangeAspect="1"/>
          </p:cNvPicPr>
          <p:nvPr/>
        </p:nvPicPr>
        <p:blipFill>
          <a:blip r:embed="rId3"/>
          <a:stretch>
            <a:fillRect/>
          </a:stretch>
        </p:blipFill>
        <p:spPr>
          <a:xfrm>
            <a:off x="2222834" y="915365"/>
            <a:ext cx="7746332" cy="4040228"/>
          </a:xfrm>
          <a:prstGeom prst="rect">
            <a:avLst/>
          </a:prstGeom>
        </p:spPr>
      </p:pic>
    </p:spTree>
    <p:extLst>
      <p:ext uri="{BB962C8B-B14F-4D97-AF65-F5344CB8AC3E}">
        <p14:creationId xmlns:p14="http://schemas.microsoft.com/office/powerpoint/2010/main" val="125383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412767" y="189325"/>
            <a:ext cx="1112519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Staff home Page</a:t>
            </a:r>
            <a:endParaRPr sz="2400" b="1" dirty="0">
              <a:latin typeface="Baskerville Old Face" panose="02020602080505020303" pitchFamily="18" charset="0"/>
            </a:endParaRPr>
          </a:p>
        </p:txBody>
      </p:sp>
      <p:sp>
        <p:nvSpPr>
          <p:cNvPr id="137" name="Google Shape;137;p26"/>
          <p:cNvSpPr txBox="1"/>
          <p:nvPr/>
        </p:nvSpPr>
        <p:spPr>
          <a:xfrm>
            <a:off x="685367" y="5124434"/>
            <a:ext cx="105800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latin typeface="Times New Roman"/>
                <a:ea typeface="Times New Roman"/>
                <a:cs typeface="Times New Roman"/>
                <a:sym typeface="Times New Roman"/>
              </a:rPr>
              <a:t>This is the staff Home page. Staff can add rooms of available type. He has authority to assign rooms for the reserved customers. </a:t>
            </a:r>
            <a:endParaRPr sz="2000" dirty="0"/>
          </a:p>
        </p:txBody>
      </p:sp>
      <p:pic>
        <p:nvPicPr>
          <p:cNvPr id="3" name="Picture 2">
            <a:extLst>
              <a:ext uri="{FF2B5EF4-FFF2-40B4-BE49-F238E27FC236}">
                <a16:creationId xmlns:a16="http://schemas.microsoft.com/office/drawing/2014/main" id="{487C911E-2F04-ACB3-4AE3-6E34353A94D1}"/>
              </a:ext>
            </a:extLst>
          </p:cNvPr>
          <p:cNvPicPr>
            <a:picLocks noChangeAspect="1"/>
          </p:cNvPicPr>
          <p:nvPr/>
        </p:nvPicPr>
        <p:blipFill>
          <a:blip r:embed="rId3"/>
          <a:stretch>
            <a:fillRect/>
          </a:stretch>
        </p:blipFill>
        <p:spPr>
          <a:xfrm>
            <a:off x="1776992" y="1016467"/>
            <a:ext cx="8396748" cy="3951738"/>
          </a:xfrm>
          <a:prstGeom prst="rect">
            <a:avLst/>
          </a:prstGeom>
        </p:spPr>
      </p:pic>
    </p:spTree>
    <p:extLst>
      <p:ext uri="{BB962C8B-B14F-4D97-AF65-F5344CB8AC3E}">
        <p14:creationId xmlns:p14="http://schemas.microsoft.com/office/powerpoint/2010/main" val="182557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345440" y="155961"/>
            <a:ext cx="10810239"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IN" sz="2400" b="1" dirty="0">
                <a:latin typeface="Baskerville Old Face" panose="02020602080505020303" pitchFamily="18" charset="0"/>
                <a:cs typeface="Times New Roman" panose="02020603050405020304" pitchFamily="18" charset="0"/>
              </a:rPr>
              <a:t>Add Rooms by staff</a:t>
            </a:r>
            <a:endParaRPr sz="2400" b="1" dirty="0">
              <a:latin typeface="Baskerville Old Face" panose="02020602080505020303" pitchFamily="18" charset="0"/>
              <a:cs typeface="Times New Roman" panose="02020603050405020304" pitchFamily="18" charset="0"/>
            </a:endParaRPr>
          </a:p>
        </p:txBody>
      </p:sp>
      <p:sp>
        <p:nvSpPr>
          <p:cNvPr id="137" name="Google Shape;137;p26"/>
          <p:cNvSpPr txBox="1"/>
          <p:nvPr/>
        </p:nvSpPr>
        <p:spPr>
          <a:xfrm>
            <a:off x="685367" y="5124434"/>
            <a:ext cx="105800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a:sym typeface="Times New Roman"/>
              </a:rPr>
              <a:t>Staff can add rooms of available type. They can add a room and upload the image and click on add button to create a room.</a:t>
            </a:r>
            <a:endParaRPr sz="2000" dirty="0"/>
          </a:p>
        </p:txBody>
      </p:sp>
      <p:pic>
        <p:nvPicPr>
          <p:cNvPr id="4" name="Picture 3">
            <a:extLst>
              <a:ext uri="{FF2B5EF4-FFF2-40B4-BE49-F238E27FC236}">
                <a16:creationId xmlns:a16="http://schemas.microsoft.com/office/drawing/2014/main" id="{C740F737-7D18-E971-5398-620C75BDC65F}"/>
              </a:ext>
            </a:extLst>
          </p:cNvPr>
          <p:cNvPicPr>
            <a:picLocks noChangeAspect="1"/>
          </p:cNvPicPr>
          <p:nvPr/>
        </p:nvPicPr>
        <p:blipFill>
          <a:blip r:embed="rId3"/>
          <a:stretch>
            <a:fillRect/>
          </a:stretch>
        </p:blipFill>
        <p:spPr>
          <a:xfrm>
            <a:off x="1923189" y="959541"/>
            <a:ext cx="9232490" cy="4032225"/>
          </a:xfrm>
          <a:prstGeom prst="rect">
            <a:avLst/>
          </a:prstGeom>
        </p:spPr>
      </p:pic>
    </p:spTree>
    <p:extLst>
      <p:ext uri="{BB962C8B-B14F-4D97-AF65-F5344CB8AC3E}">
        <p14:creationId xmlns:p14="http://schemas.microsoft.com/office/powerpoint/2010/main" val="4091019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p:nvPr/>
        </p:nvSpPr>
        <p:spPr>
          <a:xfrm>
            <a:off x="325120" y="113113"/>
            <a:ext cx="1154176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Upcoming Rooms</a:t>
            </a:r>
            <a:endParaRPr sz="2400" dirty="0">
              <a:latin typeface="Baskerville Old Face" panose="02020602080505020303" pitchFamily="18" charset="0"/>
            </a:endParaRPr>
          </a:p>
        </p:txBody>
      </p:sp>
      <p:sp>
        <p:nvSpPr>
          <p:cNvPr id="177" name="Google Shape;177;p32"/>
          <p:cNvSpPr txBox="1"/>
          <p:nvPr/>
        </p:nvSpPr>
        <p:spPr>
          <a:xfrm>
            <a:off x="203201" y="5076900"/>
            <a:ext cx="11877964"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IN" sz="2000" dirty="0"/>
              <a:t>When staff clicks on upcoming tab, they can see future room booking details of the customers. Once the customer arrives, staff can click on check-in button and select the rooms required.</a:t>
            </a:r>
            <a:endParaRPr sz="2000" dirty="0"/>
          </a:p>
        </p:txBody>
      </p:sp>
      <p:pic>
        <p:nvPicPr>
          <p:cNvPr id="6" name="Picture 5">
            <a:extLst>
              <a:ext uri="{FF2B5EF4-FFF2-40B4-BE49-F238E27FC236}">
                <a16:creationId xmlns:a16="http://schemas.microsoft.com/office/drawing/2014/main" id="{CBBE4CFA-2BD3-6142-B74C-291FBB91AD8E}"/>
              </a:ext>
            </a:extLst>
          </p:cNvPr>
          <p:cNvPicPr>
            <a:picLocks noChangeAspect="1"/>
          </p:cNvPicPr>
          <p:nvPr/>
        </p:nvPicPr>
        <p:blipFill>
          <a:blip r:embed="rId3"/>
          <a:stretch>
            <a:fillRect/>
          </a:stretch>
        </p:blipFill>
        <p:spPr>
          <a:xfrm>
            <a:off x="2254999" y="1004818"/>
            <a:ext cx="7774367" cy="38512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p:nvPr/>
        </p:nvSpPr>
        <p:spPr>
          <a:xfrm>
            <a:off x="589280" y="113113"/>
            <a:ext cx="1096264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Upcoming Rooms</a:t>
            </a:r>
            <a:endParaRPr sz="2400" dirty="0">
              <a:latin typeface="Baskerville Old Face" panose="02020602080505020303" pitchFamily="18" charset="0"/>
            </a:endParaRPr>
          </a:p>
        </p:txBody>
      </p:sp>
      <p:sp>
        <p:nvSpPr>
          <p:cNvPr id="177" name="Google Shape;177;p32"/>
          <p:cNvSpPr txBox="1"/>
          <p:nvPr/>
        </p:nvSpPr>
        <p:spPr>
          <a:xfrm>
            <a:off x="203201" y="5076900"/>
            <a:ext cx="11877964"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IN" sz="2000" dirty="0"/>
              <a:t>When staff clicks on check-in button in upcoming tab, he can select the room to be assigned for customer and click on assign rooms button to assign the room.</a:t>
            </a:r>
            <a:endParaRPr sz="2000" dirty="0"/>
          </a:p>
        </p:txBody>
      </p:sp>
      <p:pic>
        <p:nvPicPr>
          <p:cNvPr id="3" name="Picture 2">
            <a:extLst>
              <a:ext uri="{FF2B5EF4-FFF2-40B4-BE49-F238E27FC236}">
                <a16:creationId xmlns:a16="http://schemas.microsoft.com/office/drawing/2014/main" id="{30E4AC84-D177-94D8-6245-2A17E5453A04}"/>
              </a:ext>
            </a:extLst>
          </p:cNvPr>
          <p:cNvPicPr>
            <a:picLocks noChangeAspect="1"/>
          </p:cNvPicPr>
          <p:nvPr/>
        </p:nvPicPr>
        <p:blipFill>
          <a:blip r:embed="rId3"/>
          <a:stretch>
            <a:fillRect/>
          </a:stretch>
        </p:blipFill>
        <p:spPr>
          <a:xfrm>
            <a:off x="1522511" y="784026"/>
            <a:ext cx="9146978" cy="4153731"/>
          </a:xfrm>
          <a:prstGeom prst="rect">
            <a:avLst/>
          </a:prstGeom>
        </p:spPr>
      </p:pic>
    </p:spTree>
    <p:extLst>
      <p:ext uri="{BB962C8B-B14F-4D97-AF65-F5344CB8AC3E}">
        <p14:creationId xmlns:p14="http://schemas.microsoft.com/office/powerpoint/2010/main" val="362235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p:nvPr/>
        </p:nvSpPr>
        <p:spPr>
          <a:xfrm>
            <a:off x="558800" y="113113"/>
            <a:ext cx="1109472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Current Rooms</a:t>
            </a:r>
            <a:endParaRPr sz="2400" dirty="0">
              <a:latin typeface="Baskerville Old Face" panose="02020602080505020303" pitchFamily="18" charset="0"/>
            </a:endParaRPr>
          </a:p>
        </p:txBody>
      </p:sp>
      <p:sp>
        <p:nvSpPr>
          <p:cNvPr id="177" name="Google Shape;177;p32"/>
          <p:cNvSpPr txBox="1"/>
          <p:nvPr/>
        </p:nvSpPr>
        <p:spPr>
          <a:xfrm>
            <a:off x="203201" y="5076900"/>
            <a:ext cx="11877964"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IN" sz="2000" dirty="0"/>
              <a:t>When staff clicks on current tab, they can see details of the customers in hotel room and also can do check-in and check-out , add additional charges in case of any amenities used by customer.</a:t>
            </a:r>
            <a:endParaRPr sz="2000" dirty="0"/>
          </a:p>
        </p:txBody>
      </p:sp>
      <p:pic>
        <p:nvPicPr>
          <p:cNvPr id="3" name="Picture 2">
            <a:extLst>
              <a:ext uri="{FF2B5EF4-FFF2-40B4-BE49-F238E27FC236}">
                <a16:creationId xmlns:a16="http://schemas.microsoft.com/office/drawing/2014/main" id="{9A3E0C6A-720D-3622-C2D6-264EC31A139E}"/>
              </a:ext>
            </a:extLst>
          </p:cNvPr>
          <p:cNvPicPr>
            <a:picLocks noChangeAspect="1"/>
          </p:cNvPicPr>
          <p:nvPr/>
        </p:nvPicPr>
        <p:blipFill>
          <a:blip r:embed="rId3"/>
          <a:stretch>
            <a:fillRect/>
          </a:stretch>
        </p:blipFill>
        <p:spPr>
          <a:xfrm>
            <a:off x="2159954" y="1006245"/>
            <a:ext cx="7964457" cy="3848436"/>
          </a:xfrm>
          <a:prstGeom prst="rect">
            <a:avLst/>
          </a:prstGeom>
        </p:spPr>
      </p:pic>
    </p:spTree>
    <p:extLst>
      <p:ext uri="{BB962C8B-B14F-4D97-AF65-F5344CB8AC3E}">
        <p14:creationId xmlns:p14="http://schemas.microsoft.com/office/powerpoint/2010/main" val="306247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p:nvPr/>
        </p:nvSpPr>
        <p:spPr>
          <a:xfrm>
            <a:off x="751840" y="364267"/>
            <a:ext cx="10873560" cy="670913"/>
          </a:xfrm>
          <a:prstGeom prst="rect">
            <a:avLst/>
          </a:prstGeom>
          <a:noFill/>
          <a:ln>
            <a:noFill/>
          </a:ln>
        </p:spPr>
        <p:txBody>
          <a:bodyPr spcFirstLastPara="1" wrap="square" lIns="121900" tIns="121900" rIns="121900" bIns="121900" anchor="t" anchorCtr="0">
            <a:spAutoFit/>
          </a:bodyPr>
          <a:lstStyle/>
          <a:p>
            <a:pPr algn="ctr">
              <a:lnSpc>
                <a:spcPct val="115000"/>
              </a:lnSpc>
            </a:pPr>
            <a:r>
              <a:rPr lang="en-GB" sz="2400" b="1" dirty="0">
                <a:solidFill>
                  <a:schemeClr val="dk1"/>
                </a:solidFill>
                <a:latin typeface="Baskerville Old Face" panose="02020602080505020303" pitchFamily="18" charset="0"/>
                <a:ea typeface="Times New Roman"/>
                <a:cs typeface="Times New Roman"/>
                <a:sym typeface="Times New Roman"/>
              </a:rPr>
              <a:t>History</a:t>
            </a:r>
            <a:endParaRPr sz="2400" dirty="0">
              <a:latin typeface="Baskerville Old Face" panose="02020602080505020303" pitchFamily="18" charset="0"/>
            </a:endParaRPr>
          </a:p>
        </p:txBody>
      </p:sp>
      <p:sp>
        <p:nvSpPr>
          <p:cNvPr id="184" name="Google Shape;184;p33"/>
          <p:cNvSpPr txBox="1"/>
          <p:nvPr/>
        </p:nvSpPr>
        <p:spPr>
          <a:xfrm>
            <a:off x="997800" y="5443534"/>
            <a:ext cx="10627600" cy="95406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GB" sz="2000" dirty="0">
                <a:solidFill>
                  <a:schemeClr val="dk1"/>
                </a:solidFill>
                <a:ea typeface="Times New Roman"/>
                <a:cs typeface="Times New Roman" panose="02020603050405020304" pitchFamily="18" charset="0"/>
                <a:sym typeface="Times New Roman"/>
              </a:rPr>
              <a:t>This is the History Page. Staff  and Admin can see all the history of the cancelled, vacated rooms etc in this page.</a:t>
            </a:r>
            <a:endParaRPr sz="2000" dirty="0">
              <a:cs typeface="Times New Roman" panose="02020603050405020304" pitchFamily="18" charset="0"/>
            </a:endParaRPr>
          </a:p>
        </p:txBody>
      </p:sp>
      <p:pic>
        <p:nvPicPr>
          <p:cNvPr id="2" name="Picture 1">
            <a:extLst>
              <a:ext uri="{FF2B5EF4-FFF2-40B4-BE49-F238E27FC236}">
                <a16:creationId xmlns:a16="http://schemas.microsoft.com/office/drawing/2014/main" id="{F51757E9-24F5-0A19-47D3-D633B6D0362E}"/>
              </a:ext>
            </a:extLst>
          </p:cNvPr>
          <p:cNvPicPr>
            <a:picLocks noChangeAspect="1"/>
          </p:cNvPicPr>
          <p:nvPr/>
        </p:nvPicPr>
        <p:blipFill>
          <a:blip r:embed="rId3"/>
          <a:stretch>
            <a:fillRect/>
          </a:stretch>
        </p:blipFill>
        <p:spPr>
          <a:xfrm>
            <a:off x="1540108" y="1116359"/>
            <a:ext cx="9383530" cy="39865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7;p32">
            <a:extLst>
              <a:ext uri="{FF2B5EF4-FFF2-40B4-BE49-F238E27FC236}">
                <a16:creationId xmlns:a16="http://schemas.microsoft.com/office/drawing/2014/main" id="{F5D771D9-AC0D-353E-5D11-F12BE290D85F}"/>
              </a:ext>
            </a:extLst>
          </p:cNvPr>
          <p:cNvSpPr txBox="1"/>
          <p:nvPr/>
        </p:nvSpPr>
        <p:spPr>
          <a:xfrm>
            <a:off x="870304" y="4026339"/>
            <a:ext cx="11877964" cy="137860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endParaRPr lang="en-GB" sz="2133" dirty="0">
              <a:solidFill>
                <a:schemeClr val="dk1"/>
              </a:solidFill>
              <a:latin typeface="Times New Roman"/>
              <a:ea typeface="Times New Roman"/>
              <a:cs typeface="Times New Roman"/>
              <a:sym typeface="Times New Roman"/>
            </a:endParaRPr>
          </a:p>
          <a:p>
            <a:pPr>
              <a:lnSpc>
                <a:spcPct val="115000"/>
              </a:lnSpc>
              <a:buClr>
                <a:schemeClr val="dk1"/>
              </a:buClr>
              <a:buSzPts val="1100"/>
            </a:pPr>
            <a:endParaRPr lang="en-GB" sz="2133" dirty="0">
              <a:solidFill>
                <a:schemeClr val="dk1"/>
              </a:solidFill>
              <a:latin typeface="Times New Roman"/>
              <a:ea typeface="Times New Roman"/>
              <a:cs typeface="Times New Roman"/>
              <a:sym typeface="Times New Roman"/>
            </a:endParaRPr>
          </a:p>
          <a:p>
            <a:pPr>
              <a:lnSpc>
                <a:spcPct val="115000"/>
              </a:lnSpc>
              <a:buClr>
                <a:schemeClr val="dk1"/>
              </a:buClr>
              <a:buSzPts val="1100"/>
            </a:pPr>
            <a:r>
              <a:rPr lang="en-GB" sz="2000" dirty="0">
                <a:solidFill>
                  <a:schemeClr val="dk1"/>
                </a:solidFill>
                <a:ea typeface="Times New Roman"/>
                <a:cs typeface="Times New Roman"/>
                <a:sym typeface="Times New Roman"/>
              </a:rPr>
              <a:t>Staff will click on check-out button this message is displayed.</a:t>
            </a:r>
            <a:endParaRPr sz="2000" dirty="0"/>
          </a:p>
        </p:txBody>
      </p:sp>
      <p:pic>
        <p:nvPicPr>
          <p:cNvPr id="5" name="Picture 4">
            <a:extLst>
              <a:ext uri="{FF2B5EF4-FFF2-40B4-BE49-F238E27FC236}">
                <a16:creationId xmlns:a16="http://schemas.microsoft.com/office/drawing/2014/main" id="{83EE0DA9-600D-1FC0-B8B0-06AA12726BB3}"/>
              </a:ext>
            </a:extLst>
          </p:cNvPr>
          <p:cNvPicPr>
            <a:picLocks noChangeAspect="1"/>
          </p:cNvPicPr>
          <p:nvPr/>
        </p:nvPicPr>
        <p:blipFill>
          <a:blip r:embed="rId2"/>
          <a:stretch>
            <a:fillRect/>
          </a:stretch>
        </p:blipFill>
        <p:spPr>
          <a:xfrm>
            <a:off x="1206984" y="634842"/>
            <a:ext cx="9778031" cy="3839703"/>
          </a:xfrm>
          <a:prstGeom prst="rect">
            <a:avLst/>
          </a:prstGeom>
        </p:spPr>
      </p:pic>
    </p:spTree>
    <p:extLst>
      <p:ext uri="{BB962C8B-B14F-4D97-AF65-F5344CB8AC3E}">
        <p14:creationId xmlns:p14="http://schemas.microsoft.com/office/powerpoint/2010/main" val="2568479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7A6C3268-602B-0DAF-97DC-8C760B843D7A}"/>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6" name="AutoShape 3">
            <a:extLst>
              <a:ext uri="{FF2B5EF4-FFF2-40B4-BE49-F238E27FC236}">
                <a16:creationId xmlns:a16="http://schemas.microsoft.com/office/drawing/2014/main" id="{0EB5BDC9-CE2F-CDB1-AA73-4E20DD633FD5}"/>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7" name="AutoShape 4">
            <a:extLst>
              <a:ext uri="{FF2B5EF4-FFF2-40B4-BE49-F238E27FC236}">
                <a16:creationId xmlns:a16="http://schemas.microsoft.com/office/drawing/2014/main" id="{3EBB5300-FE01-2A11-A68A-27C5093112D6}"/>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8" name="AutoShape 5">
            <a:extLst>
              <a:ext uri="{FF2B5EF4-FFF2-40B4-BE49-F238E27FC236}">
                <a16:creationId xmlns:a16="http://schemas.microsoft.com/office/drawing/2014/main" id="{CA4A1F03-D0AF-69DE-731A-3942C4C08415}"/>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9" name="AutoShape 6">
            <a:extLst>
              <a:ext uri="{FF2B5EF4-FFF2-40B4-BE49-F238E27FC236}">
                <a16:creationId xmlns:a16="http://schemas.microsoft.com/office/drawing/2014/main" id="{4EBAF481-0C7D-ACFE-E252-466C81C7B412}"/>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0" name="AutoShape 7">
            <a:extLst>
              <a:ext uri="{FF2B5EF4-FFF2-40B4-BE49-F238E27FC236}">
                <a16:creationId xmlns:a16="http://schemas.microsoft.com/office/drawing/2014/main" id="{67CE3870-73D2-5D28-49D5-DCAC236927ED}"/>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1" name="AutoShape 8">
            <a:extLst>
              <a:ext uri="{FF2B5EF4-FFF2-40B4-BE49-F238E27FC236}">
                <a16:creationId xmlns:a16="http://schemas.microsoft.com/office/drawing/2014/main" id="{2E73A797-77DB-9E83-793A-629DC3427955}"/>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2" name="AutoShape 9">
            <a:extLst>
              <a:ext uri="{FF2B5EF4-FFF2-40B4-BE49-F238E27FC236}">
                <a16:creationId xmlns:a16="http://schemas.microsoft.com/office/drawing/2014/main" id="{9AEC5039-5ECF-5DDB-0CD7-406B0F801F92}"/>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3" name="AutoShape 10">
            <a:extLst>
              <a:ext uri="{FF2B5EF4-FFF2-40B4-BE49-F238E27FC236}">
                <a16:creationId xmlns:a16="http://schemas.microsoft.com/office/drawing/2014/main" id="{A60F4D65-F67D-6484-9412-6D7F11A41F56}"/>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4" name="AutoShape 11">
            <a:extLst>
              <a:ext uri="{FF2B5EF4-FFF2-40B4-BE49-F238E27FC236}">
                <a16:creationId xmlns:a16="http://schemas.microsoft.com/office/drawing/2014/main" id="{0EBE913C-461C-AE35-7784-34C1AA07B23A}"/>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7" name="AutoShape 14">
            <a:extLst>
              <a:ext uri="{FF2B5EF4-FFF2-40B4-BE49-F238E27FC236}">
                <a16:creationId xmlns:a16="http://schemas.microsoft.com/office/drawing/2014/main" id="{9A9F3BD1-426D-99BB-DB45-91DD20089170}"/>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8" name="AutoShape 15">
            <a:extLst>
              <a:ext uri="{FF2B5EF4-FFF2-40B4-BE49-F238E27FC236}">
                <a16:creationId xmlns:a16="http://schemas.microsoft.com/office/drawing/2014/main" id="{D5BA78EE-0DCC-4DAE-A710-0ED7FFAA95B6}"/>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9" name="AutoShape 16">
            <a:extLst>
              <a:ext uri="{FF2B5EF4-FFF2-40B4-BE49-F238E27FC236}">
                <a16:creationId xmlns:a16="http://schemas.microsoft.com/office/drawing/2014/main" id="{27DEE428-04C6-3593-53DF-2C8C6A92D142}"/>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0" name="AutoShape 17">
            <a:extLst>
              <a:ext uri="{FF2B5EF4-FFF2-40B4-BE49-F238E27FC236}">
                <a16:creationId xmlns:a16="http://schemas.microsoft.com/office/drawing/2014/main" id="{8C22E0CB-7467-5799-19E7-DD1FAA2F00FD}"/>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1" name="AutoShape 18">
            <a:extLst>
              <a:ext uri="{FF2B5EF4-FFF2-40B4-BE49-F238E27FC236}">
                <a16:creationId xmlns:a16="http://schemas.microsoft.com/office/drawing/2014/main" id="{FF0550AF-5280-5FB9-6C36-97B8037BBD69}"/>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2" name="AutoShape 19">
            <a:extLst>
              <a:ext uri="{FF2B5EF4-FFF2-40B4-BE49-F238E27FC236}">
                <a16:creationId xmlns:a16="http://schemas.microsoft.com/office/drawing/2014/main" id="{A0EE2D5E-2B91-FB72-3866-678DBC601590}"/>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3" name="AutoShape 20">
            <a:extLst>
              <a:ext uri="{FF2B5EF4-FFF2-40B4-BE49-F238E27FC236}">
                <a16:creationId xmlns:a16="http://schemas.microsoft.com/office/drawing/2014/main" id="{6A16BD84-A2E9-AC73-D82C-F9F69C35287A}"/>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4" name="AutoShape 21">
            <a:extLst>
              <a:ext uri="{FF2B5EF4-FFF2-40B4-BE49-F238E27FC236}">
                <a16:creationId xmlns:a16="http://schemas.microsoft.com/office/drawing/2014/main" id="{7ECB7605-C1C7-0E00-DF21-C6015E36E025}"/>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5" name="AutoShape 22">
            <a:extLst>
              <a:ext uri="{FF2B5EF4-FFF2-40B4-BE49-F238E27FC236}">
                <a16:creationId xmlns:a16="http://schemas.microsoft.com/office/drawing/2014/main" id="{1D1AE8DB-B199-878E-F8AC-E63596E196AA}"/>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26" name="AutoShape 23">
            <a:extLst>
              <a:ext uri="{FF2B5EF4-FFF2-40B4-BE49-F238E27FC236}">
                <a16:creationId xmlns:a16="http://schemas.microsoft.com/office/drawing/2014/main" id="{0602E5FA-F79E-7849-C00A-5BE0EBB155BB}"/>
              </a:ext>
            </a:extLst>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5" name="Rectangle 12">
            <a:extLst>
              <a:ext uri="{FF2B5EF4-FFF2-40B4-BE49-F238E27FC236}">
                <a16:creationId xmlns:a16="http://schemas.microsoft.com/office/drawing/2014/main" id="{F5C00D4B-7691-97E3-41B1-1D67678C5613}"/>
              </a:ext>
            </a:extLst>
          </p:cNvPr>
          <p:cNvSpPr>
            <a:spLocks noChangeArrowheads="1"/>
          </p:cNvSpPr>
          <p:nvPr/>
        </p:nvSpPr>
        <p:spPr bwMode="auto">
          <a:xfrm>
            <a:off x="0" y="656609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rgbClr val="000000"/>
                </a:solidFill>
                <a:effectLst/>
                <a:latin typeface="Open Sans" panose="020B0606030504020204" pitchFamily="34" charset="0"/>
                <a:cs typeface="Open Sans" panose="020B0606030504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2D086AC1-BFF1-F79E-5658-2E28555035DC}"/>
              </a:ext>
            </a:extLst>
          </p:cNvPr>
          <p:cNvSpPr>
            <a:spLocks noChangeArrowheads="1"/>
          </p:cNvSpPr>
          <p:nvPr/>
        </p:nvSpPr>
        <p:spPr bwMode="auto">
          <a:xfrm>
            <a:off x="152400" y="656761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rgbClr val="000000"/>
                </a:solidFill>
                <a:effectLst/>
                <a:latin typeface="Open Sans" panose="020B0606030504020204" pitchFamily="34" charset="0"/>
                <a:cs typeface="Open Sans" panose="020B0606030504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1F54C8EA-DAD1-5F9C-9721-6DFCD4186E0D}"/>
              </a:ext>
            </a:extLst>
          </p:cNvPr>
          <p:cNvSpPr txBox="1"/>
          <p:nvPr/>
        </p:nvSpPr>
        <p:spPr>
          <a:xfrm>
            <a:off x="304800" y="1982450"/>
            <a:ext cx="11716512" cy="3293209"/>
          </a:xfrm>
          <a:prstGeom prst="rect">
            <a:avLst/>
          </a:prstGeom>
          <a:noFill/>
        </p:spPr>
        <p:txBody>
          <a:bodyPr wrap="square" rtlCol="0">
            <a:spAutoFit/>
          </a:bodyPr>
          <a:lstStyle/>
          <a:p>
            <a:r>
              <a:rPr lang="en-US" sz="1600" b="0" i="0" dirty="0">
                <a:solidFill>
                  <a:srgbClr val="000000"/>
                </a:solidFill>
                <a:effectLst/>
              </a:rPr>
              <a:t>The system aims to address several challenges commonly encountered in hotel management, including overbooking, room assignment errors, and delayed guest services. It seeks to solve these problems by providing real-time visibility into room availability, automating check-in and check-out processes, and facilitating smooth communication between the front office, and guests.</a:t>
            </a:r>
          </a:p>
          <a:p>
            <a:endParaRPr lang="en-US" sz="1600" b="0" i="0" dirty="0">
              <a:solidFill>
                <a:srgbClr val="000000"/>
              </a:solidFill>
              <a:effectLst/>
            </a:endParaRPr>
          </a:p>
          <a:p>
            <a:r>
              <a:rPr lang="en-US" sz="1600" b="0" i="0" dirty="0">
                <a:solidFill>
                  <a:srgbClr val="000000"/>
                </a:solidFill>
                <a:effectLst/>
              </a:rPr>
              <a:t>The database takes input data from various sources, including online reservation platforms, manual booking entries, guest details, room availability updates, and transaction records. It stores a wide range of information such as guest names, contact information, reservation dates, room types, room statuses, billing records, payment methods, and special requests. By centralizing this information, the database ensures data accuracy, reduces redundancy, and enables the hotel to provide personalized services tailored to guest preferences.</a:t>
            </a:r>
          </a:p>
          <a:p>
            <a:br>
              <a:rPr lang="en-US" sz="1600" b="0" i="0" dirty="0">
                <a:solidFill>
                  <a:srgbClr val="000000"/>
                </a:solidFill>
                <a:effectLst/>
              </a:rPr>
            </a:br>
            <a:r>
              <a:rPr lang="en-US" sz="1600" b="0" i="0" dirty="0">
                <a:solidFill>
                  <a:srgbClr val="000000"/>
                </a:solidFill>
                <a:effectLst/>
              </a:rPr>
              <a:t>In summary, the hotel management system's database application is designed to fulfill the crucial role of organizing, storing, and managing hotel-related data to improve guest experiences, operational efficiency, and overall service quality. By addressing the needs of different users and providing solutions to common challenges, the system contributes to the successful functioning of the hotel and the satisfaction of both guests and staff.</a:t>
            </a:r>
            <a:endParaRPr lang="en-AE" sz="1600" dirty="0"/>
          </a:p>
        </p:txBody>
      </p:sp>
    </p:spTree>
    <p:extLst>
      <p:ext uri="{BB962C8B-B14F-4D97-AF65-F5344CB8AC3E}">
        <p14:creationId xmlns:p14="http://schemas.microsoft.com/office/powerpoint/2010/main" val="2422192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7A195-9C46-A361-D629-0FADC59658A4}"/>
              </a:ext>
            </a:extLst>
          </p:cNvPr>
          <p:cNvSpPr txBox="1"/>
          <p:nvPr/>
        </p:nvSpPr>
        <p:spPr>
          <a:xfrm>
            <a:off x="590400" y="707010"/>
            <a:ext cx="10920880" cy="407035"/>
          </a:xfrm>
          <a:prstGeom prst="rect">
            <a:avLst/>
          </a:prstGeom>
          <a:noFill/>
        </p:spPr>
        <p:txBody>
          <a:bodyPr wrap="square">
            <a:spAutoFit/>
          </a:bodyPr>
          <a:lstStyle/>
          <a:p>
            <a:pPr>
              <a:lnSpc>
                <a:spcPct val="107000"/>
              </a:lnSpc>
              <a:spcAft>
                <a:spcPts val="1067"/>
              </a:spcAft>
            </a:pPr>
            <a:r>
              <a:rPr lang="en-US" sz="2000" dirty="0">
                <a:ea typeface="Calibri" panose="020F0502020204030204" pitchFamily="34" charset="0"/>
                <a:cs typeface="Times New Roman" panose="02020603050405020304" pitchFamily="18" charset="0"/>
              </a:rPr>
              <a:t>Source codes and NoSQL commands are present in HotelMS8 Zip folder</a:t>
            </a:r>
            <a:endParaRPr lang="en-US" sz="2000" dirty="0"/>
          </a:p>
        </p:txBody>
      </p:sp>
    </p:spTree>
    <p:extLst>
      <p:ext uri="{BB962C8B-B14F-4D97-AF65-F5344CB8AC3E}">
        <p14:creationId xmlns:p14="http://schemas.microsoft.com/office/powerpoint/2010/main" val="1093258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1" name="Picture 190" descr="Bright modern kitchen">
            <a:extLst>
              <a:ext uri="{FF2B5EF4-FFF2-40B4-BE49-F238E27FC236}">
                <a16:creationId xmlns:a16="http://schemas.microsoft.com/office/drawing/2014/main" id="{806E63EE-D075-1BE8-1392-9A3395DDC5F4}"/>
              </a:ext>
            </a:extLst>
          </p:cNvPr>
          <p:cNvPicPr>
            <a:picLocks noChangeAspect="1"/>
          </p:cNvPicPr>
          <p:nvPr/>
        </p:nvPicPr>
        <p:blipFill rotWithShape="1">
          <a:blip r:embed="rId3"/>
          <a:srcRect l="3163" r="12465"/>
          <a:stretch/>
        </p:blipFill>
        <p:spPr>
          <a:xfrm>
            <a:off x="3523488" y="13"/>
            <a:ext cx="8668512" cy="6857987"/>
          </a:xfrm>
          <a:prstGeom prst="rect">
            <a:avLst/>
          </a:prstGeom>
        </p:spPr>
      </p:pic>
      <p:sp>
        <p:nvSpPr>
          <p:cNvPr id="189" name="Google Shape;189;p34"/>
          <p:cNvSpPr txBox="1"/>
          <p:nvPr/>
        </p:nvSpPr>
        <p:spPr>
          <a:xfrm>
            <a:off x="720027" y="952034"/>
            <a:ext cx="3045150" cy="3204133"/>
          </a:xfrm>
          <a:prstGeom prst="rect">
            <a:avLst/>
          </a:prstGeom>
        </p:spPr>
        <p:txBody>
          <a:bodyPr spcFirstLastPara="1" vert="horz" lIns="121920" tIns="60960" rIns="121920" bIns="60960" rtlCol="0" anchor="b" anchorCtr="0">
            <a:normAutofit/>
          </a:bodyPr>
          <a:lstStyle/>
          <a:p>
            <a:pPr>
              <a:lnSpc>
                <a:spcPct val="90000"/>
              </a:lnSpc>
              <a:spcBef>
                <a:spcPct val="0"/>
              </a:spcBef>
              <a:spcAft>
                <a:spcPts val="800"/>
              </a:spcAft>
            </a:pPr>
            <a:r>
              <a:rPr lang="en-US" sz="4800" b="1" dirty="0">
                <a:latin typeface="Castellar" panose="020A0402060406010301" pitchFamily="18" charset="0"/>
                <a:ea typeface="+mj-ea"/>
                <a:cs typeface="+mj-c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EF89-0B52-2003-06F4-6DD0859883DF}"/>
              </a:ext>
            </a:extLst>
          </p:cNvPr>
          <p:cNvSpPr>
            <a:spLocks noGrp="1"/>
          </p:cNvSpPr>
          <p:nvPr>
            <p:ph type="title"/>
          </p:nvPr>
        </p:nvSpPr>
        <p:spPr>
          <a:xfrm>
            <a:off x="4654296" y="154893"/>
            <a:ext cx="6368142" cy="1450757"/>
          </a:xfrm>
        </p:spPr>
        <p:txBody>
          <a:bodyPr vert="horz" lIns="91440" tIns="45720" rIns="91440" bIns="45720" rtlCol="0" anchor="b">
            <a:normAutofit/>
          </a:bodyPr>
          <a:lstStyle/>
          <a:p>
            <a:r>
              <a:rPr lang="en-US" b="1" kern="1200" spc="-50" baseline="0" dirty="0">
                <a:solidFill>
                  <a:schemeClr val="tx1">
                    <a:lumMod val="75000"/>
                    <a:lumOff val="25000"/>
                  </a:schemeClr>
                </a:solidFill>
                <a:latin typeface="Baskerville Old Face" panose="02020602080505020303" pitchFamily="18" charset="0"/>
              </a:rPr>
              <a:t>Database Description</a:t>
            </a:r>
          </a:p>
        </p:txBody>
      </p:sp>
      <p:pic>
        <p:nvPicPr>
          <p:cNvPr id="23" name="Picture 22">
            <a:extLst>
              <a:ext uri="{FF2B5EF4-FFF2-40B4-BE49-F238E27FC236}">
                <a16:creationId xmlns:a16="http://schemas.microsoft.com/office/drawing/2014/main" id="{F563E0BC-59B3-B51F-D864-4C508D403AB6}"/>
              </a:ext>
            </a:extLst>
          </p:cNvPr>
          <p:cNvPicPr>
            <a:picLocks noChangeAspect="1"/>
          </p:cNvPicPr>
          <p:nvPr/>
        </p:nvPicPr>
        <p:blipFill rotWithShape="1">
          <a:blip r:embed="rId2"/>
          <a:srcRect l="6336" r="55557"/>
          <a:stretch/>
        </p:blipFill>
        <p:spPr>
          <a:xfrm>
            <a:off x="20" y="-12128"/>
            <a:ext cx="4654276" cy="6870127"/>
          </a:xfrm>
          <a:prstGeom prst="rect">
            <a:avLst/>
          </a:prstGeom>
        </p:spPr>
      </p:pic>
      <p:sp>
        <p:nvSpPr>
          <p:cNvPr id="21" name="TextBox 20">
            <a:extLst>
              <a:ext uri="{FF2B5EF4-FFF2-40B4-BE49-F238E27FC236}">
                <a16:creationId xmlns:a16="http://schemas.microsoft.com/office/drawing/2014/main" id="{A6AA0799-CB95-C8AA-DE09-7A6CD1AABAEA}"/>
              </a:ext>
            </a:extLst>
          </p:cNvPr>
          <p:cNvSpPr txBox="1"/>
          <p:nvPr/>
        </p:nvSpPr>
        <p:spPr>
          <a:xfrm>
            <a:off x="4757194" y="1772671"/>
            <a:ext cx="7198831" cy="4514118"/>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br>
              <a:rPr lang="en-US" sz="1400" b="0" i="0" dirty="0">
                <a:solidFill>
                  <a:schemeClr val="tx1">
                    <a:lumMod val="75000"/>
                    <a:lumOff val="25000"/>
                  </a:schemeClr>
                </a:solidFill>
                <a:effectLst/>
              </a:rPr>
            </a:br>
            <a:r>
              <a:rPr lang="en-US" sz="1400" b="0" i="0" dirty="0">
                <a:solidFill>
                  <a:schemeClr val="tx1">
                    <a:lumMod val="75000"/>
                    <a:lumOff val="25000"/>
                  </a:schemeClr>
                </a:solidFill>
                <a:effectLst/>
              </a:rPr>
              <a:t>Database Description for Hotel Management We describe the anticipated behavior and interactions of the system with users and data within the context of a hotel booking project. To make reservations for rooms, guests can first register or log in to our system or else can go in person or call the hotel for the reservation. If a guest registers to the online portal each guest is given a unique identification number. The system's database securely stores the guest's information, which includes first and last names, addresses, email addresses, and phone numbers. </a:t>
            </a:r>
          </a:p>
          <a:p>
            <a:pPr defTabSz="914400">
              <a:lnSpc>
                <a:spcPct val="90000"/>
              </a:lnSpc>
              <a:spcAft>
                <a:spcPts val="600"/>
              </a:spcAft>
              <a:buClr>
                <a:schemeClr val="accent1"/>
              </a:buClr>
              <a:buFont typeface="Calibri" panose="020F0502020204030204" pitchFamily="34" charset="0"/>
            </a:pPr>
            <a:endParaRPr lang="en-US" sz="1400" b="0" i="0" dirty="0">
              <a:solidFill>
                <a:schemeClr val="tx1">
                  <a:lumMod val="75000"/>
                  <a:lumOff val="25000"/>
                </a:schemeClr>
              </a:solidFill>
              <a:effectLst/>
            </a:endParaRPr>
          </a:p>
          <a:p>
            <a:pPr defTabSz="914400">
              <a:lnSpc>
                <a:spcPct val="90000"/>
              </a:lnSpc>
              <a:spcAft>
                <a:spcPts val="600"/>
              </a:spcAft>
              <a:buClr>
                <a:schemeClr val="accent1"/>
              </a:buClr>
              <a:buFont typeface="Calibri" panose="020F0502020204030204" pitchFamily="34" charset="0"/>
            </a:pPr>
            <a:r>
              <a:rPr lang="en-US" sz="1400" b="0" i="0" dirty="0">
                <a:solidFill>
                  <a:schemeClr val="tx1">
                    <a:lumMod val="75000"/>
                    <a:lumOff val="25000"/>
                  </a:schemeClr>
                </a:solidFill>
                <a:effectLst/>
              </a:rPr>
              <a:t>We keep data on important details about room availability to make the booking process easier for guests and staff. This data consists of the total number of rooms that are available, the types of rooms, the dates for which rooms are available, the maximum capacity of rooms, and brief descriptions of each room. A distinct room ID is used to identify each room. </a:t>
            </a:r>
          </a:p>
          <a:p>
            <a:pPr defTabSz="914400">
              <a:lnSpc>
                <a:spcPct val="90000"/>
              </a:lnSpc>
              <a:spcAft>
                <a:spcPts val="600"/>
              </a:spcAft>
              <a:buClr>
                <a:schemeClr val="accent1"/>
              </a:buClr>
              <a:buFont typeface="Calibri" panose="020F0502020204030204" pitchFamily="34" charset="0"/>
            </a:pPr>
            <a:endParaRPr lang="en-US" sz="1400" b="0" i="0" dirty="0">
              <a:solidFill>
                <a:schemeClr val="tx1">
                  <a:lumMod val="75000"/>
                  <a:lumOff val="25000"/>
                </a:schemeClr>
              </a:solidFill>
              <a:effectLst/>
            </a:endParaRPr>
          </a:p>
          <a:p>
            <a:pPr defTabSz="914400">
              <a:lnSpc>
                <a:spcPct val="90000"/>
              </a:lnSpc>
              <a:spcAft>
                <a:spcPts val="600"/>
              </a:spcAft>
              <a:buClr>
                <a:schemeClr val="accent1"/>
              </a:buClr>
              <a:buFont typeface="Calibri" panose="020F0502020204030204" pitchFamily="34" charset="0"/>
            </a:pPr>
            <a:r>
              <a:rPr lang="en-US" sz="1400" b="0" i="0" dirty="0">
                <a:solidFill>
                  <a:schemeClr val="tx1">
                    <a:lumMod val="75000"/>
                    <a:lumOff val="25000"/>
                  </a:schemeClr>
                </a:solidFill>
                <a:effectLst/>
              </a:rPr>
              <a:t>The system records the user's arrival and departure dates after they've chosen a suitable accommodation, and then guides them through the payment process. We carefully document payment information, such as the date and time of the payment, its status, and the reservation ID that corresponds with it. This information will be used as a checkpoint for accuracy when the user checks in at the hotel. The extra charges like incidentals, pet charges, etc. needed to be charged to guests has been made easier to keep track of for both staff and guests. In Case of refunds during the checkout or any given time we have different collections so that we can keep track of all the refunds that are to be returned to the guest and by which staff member.</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4438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AD97-F84A-4960-9865-F7A453AE9AE5}"/>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4300" dirty="0">
                <a:solidFill>
                  <a:srgbClr val="FFFFFF"/>
                </a:solidFill>
                <a:latin typeface="Baskerville Old Face" panose="02020602080505020303" pitchFamily="18" charset="0"/>
              </a:rPr>
              <a:t>Technologies Used</a:t>
            </a:r>
          </a:p>
        </p:txBody>
      </p:sp>
      <p:graphicFrame>
        <p:nvGraphicFramePr>
          <p:cNvPr id="11" name="Content Placeholder 3">
            <a:extLst>
              <a:ext uri="{FF2B5EF4-FFF2-40B4-BE49-F238E27FC236}">
                <a16:creationId xmlns:a16="http://schemas.microsoft.com/office/drawing/2014/main" id="{723E029A-F9F1-8D93-9A9A-79731471D97F}"/>
              </a:ext>
            </a:extLst>
          </p:cNvPr>
          <p:cNvGraphicFramePr>
            <a:graphicFrameLocks noGrp="1"/>
          </p:cNvGraphicFramePr>
          <p:nvPr>
            <p:ph sz="half" idx="2"/>
            <p:extLst>
              <p:ext uri="{D42A27DB-BD31-4B8C-83A1-F6EECF244321}">
                <p14:modId xmlns:p14="http://schemas.microsoft.com/office/powerpoint/2010/main" val="14204873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30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B881-51B7-CC96-E02F-00DEBD660B3D}"/>
              </a:ext>
            </a:extLst>
          </p:cNvPr>
          <p:cNvSpPr>
            <a:spLocks noGrp="1"/>
          </p:cNvSpPr>
          <p:nvPr>
            <p:ph type="title"/>
          </p:nvPr>
        </p:nvSpPr>
        <p:spPr>
          <a:xfrm>
            <a:off x="1402201" y="668933"/>
            <a:ext cx="9383408" cy="1280890"/>
          </a:xfrm>
        </p:spPr>
        <p:txBody>
          <a:bodyPr>
            <a:normAutofit fontScale="90000"/>
          </a:bodyPr>
          <a:lstStyle/>
          <a:p>
            <a:pPr algn="ctr"/>
            <a:r>
              <a:rPr lang="en-US" b="1" dirty="0">
                <a:solidFill>
                  <a:schemeClr val="tx1"/>
                </a:solidFill>
                <a:latin typeface="Baskerville Old Face" panose="02020602080505020303" pitchFamily="18" charset="0"/>
              </a:rPr>
              <a:t>Roles</a:t>
            </a:r>
            <a:br>
              <a:rPr lang="en-US" dirty="0">
                <a:solidFill>
                  <a:schemeClr val="bg1"/>
                </a:solidFill>
              </a:rPr>
            </a:br>
            <a:endParaRPr lang="en-US" dirty="0">
              <a:solidFill>
                <a:schemeClr val="bg1"/>
              </a:solidFill>
            </a:endParaRPr>
          </a:p>
        </p:txBody>
      </p:sp>
      <p:graphicFrame>
        <p:nvGraphicFramePr>
          <p:cNvPr id="5" name="Content Placeholder 2">
            <a:extLst>
              <a:ext uri="{FF2B5EF4-FFF2-40B4-BE49-F238E27FC236}">
                <a16:creationId xmlns:a16="http://schemas.microsoft.com/office/drawing/2014/main" id="{407AC6AC-E227-E2CA-A938-1FBBCB6217EE}"/>
              </a:ext>
            </a:extLst>
          </p:cNvPr>
          <p:cNvGraphicFramePr>
            <a:graphicFrameLocks noGrp="1"/>
          </p:cNvGraphicFramePr>
          <p:nvPr>
            <p:ph idx="1"/>
            <p:extLst>
              <p:ext uri="{D42A27DB-BD31-4B8C-83A1-F6EECF244321}">
                <p14:modId xmlns:p14="http://schemas.microsoft.com/office/powerpoint/2010/main" val="3359930933"/>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717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74B618-88A8-C85B-BD5B-CF90CB0D7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637" y="714375"/>
            <a:ext cx="9610725" cy="5429250"/>
          </a:xfrm>
          <a:prstGeom prst="rect">
            <a:avLst/>
          </a:prstGeom>
        </p:spPr>
      </p:pic>
    </p:spTree>
    <p:extLst>
      <p:ext uri="{BB962C8B-B14F-4D97-AF65-F5344CB8AC3E}">
        <p14:creationId xmlns:p14="http://schemas.microsoft.com/office/powerpoint/2010/main" val="188235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58F-FE3B-6301-40FB-4E41CCEFCDB4}"/>
              </a:ext>
            </a:extLst>
          </p:cNvPr>
          <p:cNvSpPr>
            <a:spLocks noGrp="1"/>
          </p:cNvSpPr>
          <p:nvPr>
            <p:ph type="title"/>
          </p:nvPr>
        </p:nvSpPr>
        <p:spPr>
          <a:xfrm>
            <a:off x="1295402" y="213458"/>
            <a:ext cx="9601196" cy="935158"/>
          </a:xfrm>
        </p:spPr>
        <p:txBody>
          <a:bodyPr/>
          <a:lstStyle/>
          <a:p>
            <a:pPr algn="ctr"/>
            <a:r>
              <a:rPr lang="en-IN" dirty="0"/>
              <a:t>Data Dictionary &amp; Sample Data</a:t>
            </a:r>
          </a:p>
        </p:txBody>
      </p:sp>
      <p:pic>
        <p:nvPicPr>
          <p:cNvPr id="5" name="Content Placeholder 4">
            <a:extLst>
              <a:ext uri="{FF2B5EF4-FFF2-40B4-BE49-F238E27FC236}">
                <a16:creationId xmlns:a16="http://schemas.microsoft.com/office/drawing/2014/main" id="{05DDF506-E878-D057-9A58-D3C9353884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00000"/>
            <a:ext cx="12192001" cy="5958000"/>
          </a:xfrm>
        </p:spPr>
      </p:pic>
      <p:sp>
        <p:nvSpPr>
          <p:cNvPr id="6" name="Rectangle 5">
            <a:extLst>
              <a:ext uri="{FF2B5EF4-FFF2-40B4-BE49-F238E27FC236}">
                <a16:creationId xmlns:a16="http://schemas.microsoft.com/office/drawing/2014/main" id="{47A61E81-5615-EB76-7C90-865D9B1C20B3}"/>
              </a:ext>
            </a:extLst>
          </p:cNvPr>
          <p:cNvSpPr/>
          <p:nvPr/>
        </p:nvSpPr>
        <p:spPr>
          <a:xfrm>
            <a:off x="0" y="0"/>
            <a:ext cx="12192000" cy="90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000" dirty="0">
                <a:latin typeface="Baskerville Old Face" panose="02020602080505020303" pitchFamily="18" charset="0"/>
              </a:rPr>
              <a:t>Data Dictionary &amp;  Sample Data</a:t>
            </a:r>
          </a:p>
        </p:txBody>
      </p:sp>
    </p:spTree>
    <p:extLst>
      <p:ext uri="{BB962C8B-B14F-4D97-AF65-F5344CB8AC3E}">
        <p14:creationId xmlns:p14="http://schemas.microsoft.com/office/powerpoint/2010/main" val="351786680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568</TotalTime>
  <Words>1802</Words>
  <Application>Microsoft Office PowerPoint</Application>
  <PresentationFormat>Widescreen</PresentationFormat>
  <Paragraphs>101</Paragraphs>
  <Slides>41</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Algerian</vt:lpstr>
      <vt:lpstr>Arial</vt:lpstr>
      <vt:lpstr>Baskerville Old Face</vt:lpstr>
      <vt:lpstr>Calibri</vt:lpstr>
      <vt:lpstr>Calibri Light</vt:lpstr>
      <vt:lpstr>Castellar</vt:lpstr>
      <vt:lpstr>Garamond</vt:lpstr>
      <vt:lpstr>inherit</vt:lpstr>
      <vt:lpstr>Open Sans</vt:lpstr>
      <vt:lpstr>Söhne</vt:lpstr>
      <vt:lpstr>Times New Roman</vt:lpstr>
      <vt:lpstr>Wingdings</vt:lpstr>
      <vt:lpstr>1_Office Theme</vt:lpstr>
      <vt:lpstr>Organic</vt:lpstr>
      <vt:lpstr>Hotel Management  System</vt:lpstr>
      <vt:lpstr>My role as a Technical lead</vt:lpstr>
      <vt:lpstr>Project Description</vt:lpstr>
      <vt:lpstr>PowerPoint Presentation</vt:lpstr>
      <vt:lpstr>Database Description</vt:lpstr>
      <vt:lpstr>Technologies Used</vt:lpstr>
      <vt:lpstr>Roles </vt:lpstr>
      <vt:lpstr>PowerPoint Presentation</vt:lpstr>
      <vt:lpstr>Data Dictionary &amp; Sample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vt:lpstr>
      <vt:lpstr>STAFF</vt:lpstr>
      <vt:lpstr>Customer</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Kondabolu</dc:creator>
  <cp:lastModifiedBy>jagadish raj</cp:lastModifiedBy>
  <cp:revision>63</cp:revision>
  <dcterms:created xsi:type="dcterms:W3CDTF">2023-11-28T00:00:50Z</dcterms:created>
  <dcterms:modified xsi:type="dcterms:W3CDTF">2024-03-10T20:40:45Z</dcterms:modified>
</cp:coreProperties>
</file>